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5"/>
    <p:sldMasterId id="2147483676" r:id="rId6"/>
  </p:sldMasterIdLst>
  <p:notesMasterIdLst>
    <p:notesMasterId r:id="rId25"/>
  </p:notesMasterIdLst>
  <p:handoutMasterIdLst>
    <p:handoutMasterId r:id="rId26"/>
  </p:handoutMasterIdLst>
  <p:sldIdLst>
    <p:sldId id="2043" r:id="rId7"/>
    <p:sldId id="1999" r:id="rId8"/>
    <p:sldId id="2062" r:id="rId9"/>
    <p:sldId id="2089" r:id="rId10"/>
    <p:sldId id="2091" r:id="rId11"/>
    <p:sldId id="2069" r:id="rId12"/>
    <p:sldId id="2066" r:id="rId13"/>
    <p:sldId id="2067" r:id="rId14"/>
    <p:sldId id="2068" r:id="rId15"/>
    <p:sldId id="2070" r:id="rId16"/>
    <p:sldId id="2023" r:id="rId17"/>
    <p:sldId id="2084" r:id="rId18"/>
    <p:sldId id="2085" r:id="rId19"/>
    <p:sldId id="2082" r:id="rId20"/>
    <p:sldId id="2086" r:id="rId21"/>
    <p:sldId id="2087" r:id="rId22"/>
    <p:sldId id="2083" r:id="rId23"/>
    <p:sldId id="2055" r:id="rId24"/>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chen Beatrice PUBLICA" initials="RBP" lastIdx="2" clrIdx="0">
    <p:extLst>
      <p:ext uri="{19B8F6BF-5375-455C-9EA6-DF929625EA0E}">
        <p15:presenceInfo xmlns:p15="http://schemas.microsoft.com/office/powerpoint/2012/main" userId="Rychen Beatrice PUBLICA" providerId="None"/>
      </p:ext>
    </p:extLst>
  </p:cmAuthor>
  <p:cmAuthor id="2" name="Egger Karin PUBLICA" initials="EKP" lastIdx="2" clrIdx="1">
    <p:extLst>
      <p:ext uri="{19B8F6BF-5375-455C-9EA6-DF929625EA0E}">
        <p15:presenceInfo xmlns:p15="http://schemas.microsoft.com/office/powerpoint/2012/main" userId="Egger Karin PUBLICA" providerId="None"/>
      </p:ext>
    </p:extLst>
  </p:cmAuthor>
  <p:cmAuthor id="3" name="Egger Karin PUBLICA" initials="EKP [2]" lastIdx="23" clrIdx="2">
    <p:extLst>
      <p:ext uri="{19B8F6BF-5375-455C-9EA6-DF929625EA0E}">
        <p15:presenceInfo xmlns:p15="http://schemas.microsoft.com/office/powerpoint/2012/main" userId="S-1-5-21-3993060671-4215906946-993041443-529543" providerId="AD"/>
      </p:ext>
    </p:extLst>
  </p:cmAuthor>
  <p:cmAuthor id="4" name="Bruni-Steigmeier Esther PUBLICA" initials="BSEP" lastIdx="68" clrIdx="3">
    <p:extLst>
      <p:ext uri="{19B8F6BF-5375-455C-9EA6-DF929625EA0E}">
        <p15:presenceInfo xmlns:p15="http://schemas.microsoft.com/office/powerpoint/2012/main" userId="S-1-5-21-3993060671-4215906946-993041443-100990" providerId="AD"/>
      </p:ext>
    </p:extLst>
  </p:cmAuthor>
  <p:cmAuthor id="5" name="Wälti Yanis PUBLICA" initials="WYP" lastIdx="9" clrIdx="4">
    <p:extLst>
      <p:ext uri="{19B8F6BF-5375-455C-9EA6-DF929625EA0E}">
        <p15:presenceInfo xmlns:p15="http://schemas.microsoft.com/office/powerpoint/2012/main" userId="S-1-5-21-3993060671-4215906946-993041443-5277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F6F"/>
    <a:srgbClr val="399DC4"/>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778" autoAdjust="0"/>
  </p:normalViewPr>
  <p:slideViewPr>
    <p:cSldViewPr showGuides="1">
      <p:cViewPr varScale="1">
        <p:scale>
          <a:sx n="89" d="100"/>
          <a:sy n="89" d="100"/>
        </p:scale>
        <p:origin x="1374"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7" d="100"/>
          <a:sy n="77" d="100"/>
        </p:scale>
        <p:origin x="328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2479" y="249068"/>
            <a:ext cx="4282476" cy="336759"/>
          </a:xfrm>
          <a:prstGeom prst="rect">
            <a:avLst/>
          </a:prstGeom>
        </p:spPr>
        <p:txBody>
          <a:bodyPr vert="horz" lIns="91440" tIns="45720" rIns="91440" bIns="45720" rtlCol="0"/>
          <a:lstStyle>
            <a:lvl1pPr algn="l">
              <a:defRPr sz="1200"/>
            </a:lvl1pPr>
          </a:lstStyle>
          <a:p>
            <a:endParaRPr lang="de-CH" sz="1000" dirty="0"/>
          </a:p>
        </p:txBody>
      </p:sp>
      <p:sp>
        <p:nvSpPr>
          <p:cNvPr id="3" name="Datumsplatzhalter 2"/>
          <p:cNvSpPr>
            <a:spLocks noGrp="1"/>
          </p:cNvSpPr>
          <p:nvPr>
            <p:ph type="dt" sz="quarter" idx="1"/>
          </p:nvPr>
        </p:nvSpPr>
        <p:spPr>
          <a:xfrm>
            <a:off x="5092527" y="249068"/>
            <a:ext cx="1232669" cy="336759"/>
          </a:xfrm>
          <a:prstGeom prst="rect">
            <a:avLst/>
          </a:prstGeom>
        </p:spPr>
        <p:txBody>
          <a:bodyPr vert="horz" lIns="91440" tIns="45720" rIns="91440" bIns="45720" rtlCol="0"/>
          <a:lstStyle>
            <a:lvl1pPr algn="r">
              <a:defRPr sz="1200"/>
            </a:lvl1pPr>
          </a:lstStyle>
          <a:p>
            <a:fld id="{D3AD8FE0-DA8D-4E18-B8A1-7AC4274A977A}" type="datetimeFigureOut">
              <a:rPr lang="de-CH" sz="1050" smtClean="0"/>
              <a:t>21.03.2024</a:t>
            </a:fld>
            <a:endParaRPr lang="de-CH" sz="1050"/>
          </a:p>
        </p:txBody>
      </p:sp>
      <p:sp>
        <p:nvSpPr>
          <p:cNvPr id="4" name="Fußzeilenplatzhalter 3"/>
          <p:cNvSpPr>
            <a:spLocks noGrp="1"/>
          </p:cNvSpPr>
          <p:nvPr>
            <p:ph type="ftr" sz="quarter" idx="2"/>
          </p:nvPr>
        </p:nvSpPr>
        <p:spPr>
          <a:xfrm>
            <a:off x="472479" y="9217206"/>
            <a:ext cx="4282476" cy="359747"/>
          </a:xfrm>
          <a:prstGeom prst="rect">
            <a:avLst/>
          </a:prstGeom>
        </p:spPr>
        <p:txBody>
          <a:bodyPr vert="horz" lIns="91440" tIns="45720" rIns="91440" bIns="45720" rtlCol="0" anchor="b"/>
          <a:lstStyle>
            <a:lvl1pPr algn="l">
              <a:defRPr sz="1200"/>
            </a:lvl1pPr>
          </a:lstStyle>
          <a:p>
            <a:endParaRPr lang="de-CH" sz="1000" dirty="0"/>
          </a:p>
        </p:txBody>
      </p:sp>
      <p:sp>
        <p:nvSpPr>
          <p:cNvPr id="5" name="Foliennummernplatzhalter 4"/>
          <p:cNvSpPr>
            <a:spLocks noGrp="1"/>
          </p:cNvSpPr>
          <p:nvPr>
            <p:ph type="sldNum" sz="quarter" idx="3"/>
          </p:nvPr>
        </p:nvSpPr>
        <p:spPr>
          <a:xfrm>
            <a:off x="5092527" y="9217208"/>
            <a:ext cx="1232669" cy="359745"/>
          </a:xfrm>
          <a:prstGeom prst="rect">
            <a:avLst/>
          </a:prstGeom>
        </p:spPr>
        <p:txBody>
          <a:bodyPr vert="horz" lIns="91440" tIns="45720" rIns="91440" bIns="45720" rtlCol="0" anchor="b"/>
          <a:lstStyle>
            <a:lvl1pPr algn="r">
              <a:defRPr sz="1200"/>
            </a:lvl1pPr>
          </a:lstStyle>
          <a:p>
            <a:fld id="{2CEDAA2C-602C-494B-9BFF-F0D7FF14E319}" type="slidenum">
              <a:rPr lang="de-CH" sz="1000" smtClean="0"/>
              <a:t>‹Nr.›</a:t>
            </a:fld>
            <a:endParaRPr lang="de-CH" sz="10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615228" y="249068"/>
            <a:ext cx="3996977" cy="336758"/>
          </a:xfrm>
          <a:prstGeom prst="rect">
            <a:avLst/>
          </a:prstGeom>
        </p:spPr>
        <p:txBody>
          <a:bodyPr vert="horz" lIns="91440" tIns="45720" rIns="91440" bIns="45720" rtlCol="0"/>
          <a:lstStyle>
            <a:lvl1pPr algn="l">
              <a:defRPr sz="1000"/>
            </a:lvl1pPr>
          </a:lstStyle>
          <a:p>
            <a:endParaRPr lang="de-CH" dirty="0"/>
          </a:p>
        </p:txBody>
      </p:sp>
      <p:sp>
        <p:nvSpPr>
          <p:cNvPr id="3" name="Datumsplatzhalter 2"/>
          <p:cNvSpPr>
            <a:spLocks noGrp="1"/>
          </p:cNvSpPr>
          <p:nvPr>
            <p:ph type="dt" idx="1"/>
          </p:nvPr>
        </p:nvSpPr>
        <p:spPr>
          <a:xfrm>
            <a:off x="4826330" y="249068"/>
            <a:ext cx="1356117" cy="336758"/>
          </a:xfrm>
          <a:prstGeom prst="rect">
            <a:avLst/>
          </a:prstGeom>
        </p:spPr>
        <p:txBody>
          <a:bodyPr vert="horz" lIns="91440" tIns="45720" rIns="91440" bIns="45720" rtlCol="0"/>
          <a:lstStyle>
            <a:lvl1pPr algn="r">
              <a:defRPr sz="1000"/>
            </a:lvl1pPr>
          </a:lstStyle>
          <a:p>
            <a:fld id="{67103740-C717-4353-A962-7DFFEF2467DB}" type="datetimeFigureOut">
              <a:rPr lang="de-CH" smtClean="0"/>
              <a:pPr/>
              <a:t>21.03.2024</a:t>
            </a:fld>
            <a:endParaRPr lang="de-CH" dirty="0"/>
          </a:p>
        </p:txBody>
      </p:sp>
      <p:sp>
        <p:nvSpPr>
          <p:cNvPr id="4" name="Folienbildplatzhalter 3"/>
          <p:cNvSpPr>
            <a:spLocks noGrp="1" noRot="1" noChangeAspect="1"/>
          </p:cNvSpPr>
          <p:nvPr>
            <p:ph type="sldImg" idx="2"/>
          </p:nvPr>
        </p:nvSpPr>
        <p:spPr>
          <a:xfrm>
            <a:off x="-563563" y="682625"/>
            <a:ext cx="7888288" cy="443865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5304910"/>
            <a:ext cx="5401883" cy="3802938"/>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ußzeilenplatzhalter 5"/>
          <p:cNvSpPr>
            <a:spLocks noGrp="1"/>
          </p:cNvSpPr>
          <p:nvPr>
            <p:ph type="ftr" sz="quarter" idx="4"/>
          </p:nvPr>
        </p:nvSpPr>
        <p:spPr>
          <a:xfrm>
            <a:off x="615228" y="9186032"/>
            <a:ext cx="3996977" cy="372363"/>
          </a:xfrm>
          <a:prstGeom prst="rect">
            <a:avLst/>
          </a:prstGeom>
        </p:spPr>
        <p:txBody>
          <a:bodyPr vert="horz" lIns="91440" tIns="45720" rIns="91440" bIns="45720" rtlCol="0" anchor="b"/>
          <a:lstStyle>
            <a:lvl1pPr algn="l">
              <a:defRPr sz="1000"/>
            </a:lvl1pPr>
          </a:lstStyle>
          <a:p>
            <a:endParaRPr lang="de-CH" dirty="0"/>
          </a:p>
        </p:txBody>
      </p:sp>
      <p:sp>
        <p:nvSpPr>
          <p:cNvPr id="7" name="Foliennummernplatzhalter 6"/>
          <p:cNvSpPr>
            <a:spLocks noGrp="1"/>
          </p:cNvSpPr>
          <p:nvPr>
            <p:ph type="sldNum" sz="quarter" idx="5"/>
          </p:nvPr>
        </p:nvSpPr>
        <p:spPr>
          <a:xfrm>
            <a:off x="4826330" y="9186032"/>
            <a:ext cx="1356117" cy="372364"/>
          </a:xfrm>
          <a:prstGeom prst="rect">
            <a:avLst/>
          </a:prstGeom>
        </p:spPr>
        <p:txBody>
          <a:bodyPr vert="horz" lIns="91440" tIns="45720" rIns="91440" bIns="45720" rtlCol="0" anchor="b"/>
          <a:lstStyle>
            <a:lvl1pPr algn="r">
              <a:defRPr sz="1000"/>
            </a:lvl1pPr>
          </a:lstStyle>
          <a:p>
            <a:fld id="{3A493298-6094-4361-B311-891E531296F6}"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Aufgrund der aktuellen Unterdeckung der meisten Vorsorgewerke, haben die paritätischen Organe der Vorsorgewerke entschieden, keine ordentliche Teuerung auf den Altersrenten auszurichten.</a:t>
            </a:r>
          </a:p>
          <a:p>
            <a:endParaRPr lang="de-CH" dirty="0"/>
          </a:p>
        </p:txBody>
      </p:sp>
      <p:sp>
        <p:nvSpPr>
          <p:cNvPr id="4" name="Foliennummernplatzhalter 3"/>
          <p:cNvSpPr>
            <a:spLocks noGrp="1"/>
          </p:cNvSpPr>
          <p:nvPr>
            <p:ph type="sldNum" sz="quarter" idx="5"/>
          </p:nvPr>
        </p:nvSpPr>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271073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651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93298-6094-4361-B311-891E531296F6}" type="slidenum">
              <a:rPr lang="de-CH" smtClean="0"/>
              <a:pPr/>
              <a:t>11</a:t>
            </a:fld>
            <a:endParaRPr lang="de-CH"/>
          </a:p>
        </p:txBody>
      </p:sp>
    </p:spTree>
    <p:extLst>
      <p:ext uri="{BB962C8B-B14F-4D97-AF65-F5344CB8AC3E}">
        <p14:creationId xmlns:p14="http://schemas.microsoft.com/office/powerpoint/2010/main" val="104027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9772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93298-6094-4361-B311-891E531296F6}" type="slidenum">
              <a:rPr lang="de-CH" smtClean="0"/>
              <a:pPr/>
              <a:t>14</a:t>
            </a:fld>
            <a:endParaRPr lang="de-CH"/>
          </a:p>
        </p:txBody>
      </p:sp>
    </p:spTree>
    <p:extLst>
      <p:ext uri="{BB962C8B-B14F-4D97-AF65-F5344CB8AC3E}">
        <p14:creationId xmlns:p14="http://schemas.microsoft.com/office/powerpoint/2010/main" val="15424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mit Pfadangabe Bildgalerie">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CFB8A325-7F53-4428-9BE9-9B117FC94DE5}"/>
              </a:ext>
            </a:extLst>
          </p:cNvPr>
          <p:cNvSpPr>
            <a:spLocks noGrp="1"/>
          </p:cNvSpPr>
          <p:nvPr>
            <p:ph idx="1" hasCustomPrompt="1"/>
          </p:nvPr>
        </p:nvSpPr>
        <p:spPr>
          <a:xfrm>
            <a:off x="4367741" y="1563732"/>
            <a:ext cx="7105122" cy="4608512"/>
          </a:xfrm>
          <a:prstGeom prst="rect">
            <a:avLst/>
          </a:prstGeom>
        </p:spPr>
        <p:txBody>
          <a:bodyPr/>
          <a:lstStyle>
            <a:lvl1pPr marL="0" indent="0">
              <a:buNone/>
              <a:defRPr>
                <a:solidFill>
                  <a:schemeClr val="bg2"/>
                </a:solidFill>
              </a:defRPr>
            </a:lvl1pPr>
            <a:lvl2pPr marL="268537" indent="0">
              <a:buNone/>
              <a:defRPr/>
            </a:lvl2pPr>
            <a:lvl3pPr marL="540125" indent="0">
              <a:buNone/>
              <a:defRPr/>
            </a:lvl3pPr>
            <a:lvl4pPr marL="816475" indent="0">
              <a:buNone/>
              <a:defRPr/>
            </a:lvl4pPr>
            <a:lvl5pPr marL="1080125" indent="0">
              <a:buNone/>
              <a:defRPr/>
            </a:lvl5pPr>
          </a:lstStyle>
          <a:p>
            <a:pPr lvl="0"/>
            <a:r>
              <a:rPr lang="de-DE" dirty="0"/>
              <a:t>Bild über Schaltfläche wählen</a:t>
            </a:r>
          </a:p>
          <a:p>
            <a:pPr lvl="0"/>
            <a:endParaRPr lang="de-DE" dirty="0"/>
          </a:p>
          <a:p>
            <a:r>
              <a:rPr lang="de-CH" dirty="0"/>
              <a:t>Bildgalerie</a:t>
            </a:r>
            <a:r>
              <a:rPr lang="de-DE" sz="1800" dirty="0"/>
              <a:t> Pfad: </a:t>
            </a:r>
          </a:p>
          <a:p>
            <a:r>
              <a:rPr lang="de-DE" sz="1800" dirty="0"/>
              <a:t>O:\0_All\01_Allgemein\Bildauswahl </a:t>
            </a:r>
            <a:r>
              <a:rPr lang="de-DE" sz="1800" dirty="0" err="1"/>
              <a:t>Powerpoint</a:t>
            </a:r>
            <a:endParaRPr lang="de-CH" dirty="0"/>
          </a:p>
        </p:txBody>
      </p:sp>
      <p:sp>
        <p:nvSpPr>
          <p:cNvPr id="6" name="Titel 5">
            <a:extLst>
              <a:ext uri="{FF2B5EF4-FFF2-40B4-BE49-F238E27FC236}">
                <a16:creationId xmlns:a16="http://schemas.microsoft.com/office/drawing/2014/main" id="{9AC9E901-96C2-4268-B9A2-26E0BC19C5DA}"/>
              </a:ext>
            </a:extLst>
          </p:cNvPr>
          <p:cNvSpPr>
            <a:spLocks noGrp="1"/>
          </p:cNvSpPr>
          <p:nvPr>
            <p:ph type="title" hasCustomPrompt="1"/>
          </p:nvPr>
        </p:nvSpPr>
        <p:spPr>
          <a:xfrm>
            <a:off x="704721" y="1557323"/>
            <a:ext cx="3440114" cy="1942682"/>
          </a:xfrm>
          <a:prstGeom prst="rect">
            <a:avLst/>
          </a:prstGeom>
        </p:spPr>
        <p:txBody>
          <a:bodyPr lIns="0" tIns="0" rIns="0" bIns="0"/>
          <a:lstStyle>
            <a:lvl1pPr>
              <a:defRPr sz="3600">
                <a:solidFill>
                  <a:schemeClr val="tx1"/>
                </a:solidFill>
              </a:defRPr>
            </a:lvl1pPr>
          </a:lstStyle>
          <a:p>
            <a:r>
              <a:rPr lang="de-DE" dirty="0"/>
              <a:t>Titel einfügen</a:t>
            </a:r>
            <a:endParaRPr lang="de-CH" dirty="0"/>
          </a:p>
        </p:txBody>
      </p:sp>
      <p:sp>
        <p:nvSpPr>
          <p:cNvPr id="9" name="Textplatzhalter 8">
            <a:extLst>
              <a:ext uri="{FF2B5EF4-FFF2-40B4-BE49-F238E27FC236}">
                <a16:creationId xmlns:a16="http://schemas.microsoft.com/office/drawing/2014/main" id="{630AA63E-9DD5-4479-B530-03FC0644B59F}"/>
              </a:ext>
            </a:extLst>
          </p:cNvPr>
          <p:cNvSpPr>
            <a:spLocks noGrp="1"/>
          </p:cNvSpPr>
          <p:nvPr>
            <p:ph type="body" sz="quarter" idx="10" hasCustomPrompt="1"/>
          </p:nvPr>
        </p:nvSpPr>
        <p:spPr>
          <a:xfrm>
            <a:off x="719138" y="4052770"/>
            <a:ext cx="3432175" cy="2160588"/>
          </a:xfrm>
          <a:prstGeom prst="rect">
            <a:avLst/>
          </a:prstGeom>
        </p:spPr>
        <p:txBody>
          <a:bodyPr lIns="0" tIns="0" rIns="0" bIns="0" anchor="b" anchorCtr="0"/>
          <a:lstStyle>
            <a:lvl1pPr marL="0" indent="0">
              <a:buNone/>
              <a:defRPr>
                <a:solidFill>
                  <a:schemeClr val="tx1"/>
                </a:solidFill>
              </a:defRPr>
            </a:lvl1pPr>
            <a:lvl2pPr marL="268537" indent="0">
              <a:buNone/>
              <a:defRPr/>
            </a:lvl2pPr>
            <a:lvl3pPr marL="540125" indent="0">
              <a:buNone/>
              <a:defRPr/>
            </a:lvl3pPr>
            <a:lvl4pPr marL="816475" indent="0">
              <a:buNone/>
              <a:defRPr/>
            </a:lvl4pPr>
            <a:lvl5pPr marL="1080125" indent="0">
              <a:buNone/>
              <a:defRPr/>
            </a:lvl5pPr>
          </a:lstStyle>
          <a:p>
            <a:r>
              <a:rPr lang="de-CH" dirty="0"/>
              <a:t>Vorname Name</a:t>
            </a:r>
            <a:br>
              <a:rPr lang="de-CH" dirty="0"/>
            </a:br>
            <a:r>
              <a:rPr lang="de-CH" dirty="0"/>
              <a:t>Funktion</a:t>
            </a:r>
          </a:p>
          <a:p>
            <a:r>
              <a:rPr lang="de-CH" dirty="0"/>
              <a:t>PUBLICA</a:t>
            </a:r>
          </a:p>
          <a:p>
            <a:endParaRPr lang="de-CH" dirty="0"/>
          </a:p>
          <a:p>
            <a:r>
              <a:rPr lang="de-CH" dirty="0"/>
              <a:t>Datum</a:t>
            </a:r>
          </a:p>
        </p:txBody>
      </p:sp>
    </p:spTree>
    <p:extLst>
      <p:ext uri="{BB962C8B-B14F-4D97-AF65-F5344CB8AC3E}">
        <p14:creationId xmlns:p14="http://schemas.microsoft.com/office/powerpoint/2010/main" val="47957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ufzählung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hasCustomPrompt="1"/>
          </p:nvPr>
        </p:nvSpPr>
        <p:spPr>
          <a:xfrm>
            <a:off x="719403" y="1556792"/>
            <a:ext cx="8905610" cy="4608512"/>
          </a:xfrm>
          <a:prstGeom prst="rect">
            <a:avLst/>
          </a:prstGeom>
        </p:spPr>
        <p:txBody>
          <a:bodyPr/>
          <a:lstStyle>
            <a:lvl1pPr>
              <a:defRPr/>
            </a:lvl1pPr>
          </a:lstStyle>
          <a:p>
            <a:pPr lvl="0"/>
            <a:r>
              <a:rPr lang="de-DE" dirty="0"/>
              <a:t>Enter = neue Aufzählung, </a:t>
            </a:r>
            <a:r>
              <a:rPr lang="de-DE" dirty="0" err="1"/>
              <a:t>Shift+Enter</a:t>
            </a:r>
            <a:r>
              <a:rPr lang="de-DE" dirty="0"/>
              <a:t> = Zeilenschaltung, </a:t>
            </a:r>
            <a:r>
              <a:rPr lang="de-DE" dirty="0" err="1"/>
              <a:t>Enter+Tab</a:t>
            </a:r>
            <a:r>
              <a:rPr lang="de-DE" dirty="0"/>
              <a:t> = Ebenen nach rechts, </a:t>
            </a:r>
            <a:r>
              <a:rPr lang="de-DE" dirty="0" err="1"/>
              <a:t>Shift+Enter+Tab</a:t>
            </a:r>
            <a:r>
              <a:rPr lang="de-DE" dirty="0"/>
              <a:t> = Ebenen nach links</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11"/>
          </p:nvPr>
        </p:nvSpPr>
        <p:spPr/>
        <p:txBody>
          <a:bodyPr/>
          <a:lstStyle/>
          <a:p>
            <a:r>
              <a:rPr lang="de-DE"/>
              <a:t>Fusszeile (Register Einfügen &gt; Kopf- und Fusszeile - "Für alle übernehmen")</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Tree>
    <p:extLst>
      <p:ext uri="{BB962C8B-B14F-4D97-AF65-F5344CB8AC3E}">
        <p14:creationId xmlns:p14="http://schemas.microsoft.com/office/powerpoint/2010/main" val="111602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5-spaltig">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a:t>Fusszeile (Register Einfügen &gt; Kopf- und Fusszeile - "Für alle übernehmen")</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
        <p:nvSpPr>
          <p:cNvPr id="3" name="Titel 2">
            <a:extLst>
              <a:ext uri="{FF2B5EF4-FFF2-40B4-BE49-F238E27FC236}">
                <a16:creationId xmlns:a16="http://schemas.microsoft.com/office/drawing/2014/main" id="{E43BFBBE-0B13-43AC-90DA-83F33114BD41}"/>
              </a:ext>
            </a:extLst>
          </p:cNvPr>
          <p:cNvSpPr>
            <a:spLocks noGrp="1"/>
          </p:cNvSpPr>
          <p:nvPr>
            <p:ph type="title"/>
          </p:nvPr>
        </p:nvSpPr>
        <p:spPr/>
        <p:txBody>
          <a:bodyPr/>
          <a:lstStyle/>
          <a:p>
            <a:r>
              <a:rPr lang="de-DE"/>
              <a:t>Mastertitelformat bearbeiten</a:t>
            </a:r>
            <a:endParaRPr lang="de-CH"/>
          </a:p>
        </p:txBody>
      </p:sp>
      <p:sp>
        <p:nvSpPr>
          <p:cNvPr id="7" name="Textplatzhalter 7">
            <a:extLst>
              <a:ext uri="{FF2B5EF4-FFF2-40B4-BE49-F238E27FC236}">
                <a16:creationId xmlns:a16="http://schemas.microsoft.com/office/drawing/2014/main" id="{B3C3370B-840C-44E9-988E-98B76607AB20}"/>
              </a:ext>
            </a:extLst>
          </p:cNvPr>
          <p:cNvSpPr>
            <a:spLocks noGrp="1"/>
          </p:cNvSpPr>
          <p:nvPr>
            <p:ph type="body" sz="quarter" idx="16" hasCustomPrompt="1"/>
          </p:nvPr>
        </p:nvSpPr>
        <p:spPr>
          <a:xfrm>
            <a:off x="708965" y="1557338"/>
            <a:ext cx="8916048" cy="4608512"/>
          </a:xfrm>
          <a:prstGeom prst="rect">
            <a:avLst/>
          </a:prstGeom>
        </p:spPr>
        <p:txBody>
          <a:bodyPr anchor="t" anchorCtr="0"/>
          <a:lstStyle>
            <a:lvl1pPr marL="0" indent="0">
              <a:buNone/>
              <a:defRPr>
                <a:solidFill>
                  <a:schemeClr val="tx1"/>
                </a:solidFill>
              </a:defRPr>
            </a:lvl1pPr>
            <a:lvl2pPr marL="0" indent="0">
              <a:buNone/>
              <a:defRPr/>
            </a:lvl2pPr>
          </a:lstStyle>
          <a:p>
            <a:r>
              <a:rPr lang="de-CH" dirty="0">
                <a:solidFill>
                  <a:schemeClr val="bg2"/>
                </a:solidFill>
              </a:rPr>
              <a:t>Text eingeben</a:t>
            </a:r>
          </a:p>
        </p:txBody>
      </p:sp>
    </p:spTree>
    <p:extLst>
      <p:ext uri="{BB962C8B-B14F-4D97-AF65-F5344CB8AC3E}">
        <p14:creationId xmlns:p14="http://schemas.microsoft.com/office/powerpoint/2010/main" val="40673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spaltig für Tabelle oder 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Titel eingeben</a:t>
            </a:r>
            <a:endParaRPr lang="de-CH" dirty="0"/>
          </a:p>
        </p:txBody>
      </p:sp>
      <p:sp>
        <p:nvSpPr>
          <p:cNvPr id="5" name="Fußzeilenplatzhalter 4"/>
          <p:cNvSpPr>
            <a:spLocks noGrp="1"/>
          </p:cNvSpPr>
          <p:nvPr>
            <p:ph type="ftr" sz="quarter" idx="11"/>
          </p:nvPr>
        </p:nvSpPr>
        <p:spPr/>
        <p:txBody>
          <a:bodyPr/>
          <a:lstStyle/>
          <a:p>
            <a:r>
              <a:rPr lang="de-DE"/>
              <a:t>Fusszeile (Register Einfügen &gt; Kopf- und Fusszeile - "Für alle übernehmen")</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
        <p:nvSpPr>
          <p:cNvPr id="7" name="Inhaltsplatzhalter 2">
            <a:extLst>
              <a:ext uri="{FF2B5EF4-FFF2-40B4-BE49-F238E27FC236}">
                <a16:creationId xmlns:a16="http://schemas.microsoft.com/office/drawing/2014/main" id="{39A28564-724D-425A-BF06-DC41832E0AA2}"/>
              </a:ext>
            </a:extLst>
          </p:cNvPr>
          <p:cNvSpPr>
            <a:spLocks noGrp="1"/>
          </p:cNvSpPr>
          <p:nvPr>
            <p:ph idx="1" hasCustomPrompt="1"/>
          </p:nvPr>
        </p:nvSpPr>
        <p:spPr>
          <a:xfrm>
            <a:off x="719403" y="1556792"/>
            <a:ext cx="10753460" cy="4608512"/>
          </a:xfrm>
          <a:prstGeom prst="rect">
            <a:avLst/>
          </a:prstGeom>
        </p:spPr>
        <p:txBody>
          <a:bodyPr/>
          <a:lstStyle>
            <a:lvl1pPr marL="0" indent="0">
              <a:buFont typeface="+mj-lt"/>
              <a:buNone/>
              <a:defRPr>
                <a:solidFill>
                  <a:schemeClr val="bg2"/>
                </a:solidFill>
              </a:defRPr>
            </a:lvl1pPr>
          </a:lstStyle>
          <a:p>
            <a:pPr lvl="0"/>
            <a:r>
              <a:rPr lang="de-DE" dirty="0"/>
              <a:t>Breite Tabelle oder Diagramm aus Vorlagen einfügen</a:t>
            </a:r>
            <a:endParaRPr lang="de-CH" dirty="0"/>
          </a:p>
        </p:txBody>
      </p:sp>
    </p:spTree>
    <p:extLst>
      <p:ext uri="{BB962C8B-B14F-4D97-AF65-F5344CB8AC3E}">
        <p14:creationId xmlns:p14="http://schemas.microsoft.com/office/powerpoint/2010/main" val="2909695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spaltig für Tabelle oder 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Titel eingeben</a:t>
            </a:r>
            <a:endParaRPr lang="de-CH" dirty="0"/>
          </a:p>
        </p:txBody>
      </p:sp>
      <p:sp>
        <p:nvSpPr>
          <p:cNvPr id="5" name="Fußzeilenplatzhalter 4"/>
          <p:cNvSpPr>
            <a:spLocks noGrp="1"/>
          </p:cNvSpPr>
          <p:nvPr>
            <p:ph type="ftr" sz="quarter" idx="11"/>
          </p:nvPr>
        </p:nvSpPr>
        <p:spPr/>
        <p:txBody>
          <a:bodyPr/>
          <a:lstStyle/>
          <a:p>
            <a:r>
              <a:rPr lang="de-DE"/>
              <a:t>Fusszeile (Register Einfügen &gt; Kopf- und Fusszeile - "Für alle übernehmen")</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
        <p:nvSpPr>
          <p:cNvPr id="7" name="Inhaltsplatzhalter 2">
            <a:extLst>
              <a:ext uri="{FF2B5EF4-FFF2-40B4-BE49-F238E27FC236}">
                <a16:creationId xmlns:a16="http://schemas.microsoft.com/office/drawing/2014/main" id="{39A28564-724D-425A-BF06-DC41832E0AA2}"/>
              </a:ext>
            </a:extLst>
          </p:cNvPr>
          <p:cNvSpPr>
            <a:spLocks noGrp="1"/>
          </p:cNvSpPr>
          <p:nvPr>
            <p:ph idx="1" hasCustomPrompt="1"/>
          </p:nvPr>
        </p:nvSpPr>
        <p:spPr>
          <a:xfrm>
            <a:off x="719403" y="1556792"/>
            <a:ext cx="8905610" cy="4608512"/>
          </a:xfrm>
          <a:prstGeom prst="rect">
            <a:avLst/>
          </a:prstGeom>
        </p:spPr>
        <p:txBody>
          <a:bodyPr/>
          <a:lstStyle>
            <a:lvl1pPr marL="0" indent="0">
              <a:buFont typeface="+mj-lt"/>
              <a:buNone/>
              <a:defRPr>
                <a:solidFill>
                  <a:schemeClr val="bg2"/>
                </a:solidFill>
              </a:defRPr>
            </a:lvl1pPr>
          </a:lstStyle>
          <a:p>
            <a:pPr lvl="0"/>
            <a:r>
              <a:rPr lang="de-DE" dirty="0"/>
              <a:t>Tabelle oder Diagramm aus Vorlagen einfügen</a:t>
            </a:r>
            <a:endParaRPr lang="de-CH" dirty="0"/>
          </a:p>
        </p:txBody>
      </p:sp>
    </p:spTree>
    <p:extLst>
      <p:ext uri="{BB962C8B-B14F-4D97-AF65-F5344CB8AC3E}">
        <p14:creationId xmlns:p14="http://schemas.microsoft.com/office/powerpoint/2010/main" val="3240480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Spalten Kasten">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E484BEB-AA6F-45AE-A69B-0603DCDBDF65}"/>
              </a:ext>
            </a:extLst>
          </p:cNvPr>
          <p:cNvSpPr>
            <a:spLocks noGrp="1"/>
          </p:cNvSpPr>
          <p:nvPr>
            <p:ph type="title" hasCustomPrompt="1"/>
          </p:nvPr>
        </p:nvSpPr>
        <p:spPr>
          <a:xfrm>
            <a:off x="719404" y="797176"/>
            <a:ext cx="8905610" cy="399579"/>
          </a:xfrm>
        </p:spPr>
        <p:txBody>
          <a:bodyPr/>
          <a:lstStyle>
            <a:lvl1pPr>
              <a:defRPr/>
            </a:lvl1pPr>
          </a:lstStyle>
          <a:p>
            <a:r>
              <a:rPr lang="de-DE" dirty="0"/>
              <a:t>Titel eingeben</a:t>
            </a:r>
            <a:endParaRPr lang="de-CH" dirty="0"/>
          </a:p>
        </p:txBody>
      </p:sp>
      <p:sp>
        <p:nvSpPr>
          <p:cNvPr id="7" name="Foliennummernplatzhalter 5">
            <a:extLst>
              <a:ext uri="{FF2B5EF4-FFF2-40B4-BE49-F238E27FC236}">
                <a16:creationId xmlns:a16="http://schemas.microsoft.com/office/drawing/2014/main" id="{B4EE9219-ACA2-4F84-8DC9-978A2A73113C}"/>
              </a:ext>
            </a:extLst>
          </p:cNvPr>
          <p:cNvSpPr>
            <a:spLocks noGrp="1"/>
          </p:cNvSpPr>
          <p:nvPr>
            <p:ph type="sldNum" sz="quarter" idx="13"/>
          </p:nvPr>
        </p:nvSpPr>
        <p:spPr>
          <a:xfrm>
            <a:off x="10197841" y="6362450"/>
            <a:ext cx="1248139" cy="169278"/>
          </a:xfrm>
        </p:spPr>
        <p:txBody>
          <a:bodyPr/>
          <a:lstStyle/>
          <a:p>
            <a:fld id="{442AD375-037F-43D0-B059-5172DA06796A}" type="slidenum">
              <a:rPr lang="de-CH" smtClean="0"/>
              <a:t>‹Nr.›</a:t>
            </a:fld>
            <a:endParaRPr lang="de-CH"/>
          </a:p>
        </p:txBody>
      </p:sp>
      <p:sp>
        <p:nvSpPr>
          <p:cNvPr id="11" name="Inhaltsplatzhalter 2">
            <a:extLst>
              <a:ext uri="{FF2B5EF4-FFF2-40B4-BE49-F238E27FC236}">
                <a16:creationId xmlns:a16="http://schemas.microsoft.com/office/drawing/2014/main" id="{CC0799D8-2791-45C8-B28F-C661EEF17FBD}"/>
              </a:ext>
            </a:extLst>
          </p:cNvPr>
          <p:cNvSpPr>
            <a:spLocks noGrp="1"/>
          </p:cNvSpPr>
          <p:nvPr>
            <p:ph idx="1" hasCustomPrompt="1"/>
          </p:nvPr>
        </p:nvSpPr>
        <p:spPr>
          <a:xfrm>
            <a:off x="4367213" y="1557336"/>
            <a:ext cx="3457574" cy="4974389"/>
          </a:xfrm>
          <a:prstGeom prst="rect">
            <a:avLst/>
          </a:prstGeom>
          <a:ln>
            <a:solidFill>
              <a:srgbClr val="000000"/>
            </a:solidFill>
          </a:ln>
        </p:spPr>
        <p:txBody>
          <a:bodyPr lIns="72000" tIns="72000" rIns="72000" bIns="72000"/>
          <a:lstStyle>
            <a:lvl1pPr marL="0" indent="0">
              <a:buNone/>
              <a:defRPr>
                <a:solidFill>
                  <a:schemeClr val="tx1"/>
                </a:solidFill>
              </a:defRPr>
            </a:lvl1pPr>
          </a:lstStyle>
          <a:p>
            <a:pPr lvl="0"/>
            <a:r>
              <a:rPr lang="de-DE" dirty="0"/>
              <a:t>Text eingeben, oder Element wählen</a:t>
            </a:r>
          </a:p>
        </p:txBody>
      </p:sp>
      <p:sp>
        <p:nvSpPr>
          <p:cNvPr id="9" name="Textplatzhalter 7">
            <a:extLst>
              <a:ext uri="{FF2B5EF4-FFF2-40B4-BE49-F238E27FC236}">
                <a16:creationId xmlns:a16="http://schemas.microsoft.com/office/drawing/2014/main" id="{F1984AE3-B977-40F6-9E28-ADC9920DE001}"/>
              </a:ext>
            </a:extLst>
          </p:cNvPr>
          <p:cNvSpPr>
            <a:spLocks noGrp="1"/>
          </p:cNvSpPr>
          <p:nvPr>
            <p:ph type="body" sz="quarter" idx="16" hasCustomPrompt="1"/>
          </p:nvPr>
        </p:nvSpPr>
        <p:spPr>
          <a:xfrm>
            <a:off x="8015288" y="1557338"/>
            <a:ext cx="3465512" cy="4608512"/>
          </a:xfrm>
          <a:prstGeom prst="rect">
            <a:avLst/>
          </a:prstGeom>
        </p:spPr>
        <p:txBody>
          <a:bodyPr anchor="t" anchorCtr="0"/>
          <a:lstStyle>
            <a:lvl1pPr marL="0" indent="0">
              <a:buNone/>
              <a:defRPr>
                <a:solidFill>
                  <a:schemeClr val="tx1"/>
                </a:solidFill>
              </a:defRPr>
            </a:lvl1pPr>
            <a:lvl2pPr marL="0" indent="0">
              <a:buNone/>
              <a:defRPr/>
            </a:lvl2pPr>
          </a:lstStyle>
          <a:p>
            <a:r>
              <a:rPr lang="de-CH" dirty="0">
                <a:solidFill>
                  <a:schemeClr val="bg2"/>
                </a:solidFill>
              </a:rPr>
              <a:t>Text ohne Rahmen</a:t>
            </a:r>
          </a:p>
        </p:txBody>
      </p:sp>
      <p:sp>
        <p:nvSpPr>
          <p:cNvPr id="12" name="Inhaltsplatzhalter 2">
            <a:extLst>
              <a:ext uri="{FF2B5EF4-FFF2-40B4-BE49-F238E27FC236}">
                <a16:creationId xmlns:a16="http://schemas.microsoft.com/office/drawing/2014/main" id="{7CE25961-8E14-461E-ACBB-5EA570419FCA}"/>
              </a:ext>
            </a:extLst>
          </p:cNvPr>
          <p:cNvSpPr>
            <a:spLocks noGrp="1"/>
          </p:cNvSpPr>
          <p:nvPr>
            <p:ph idx="17" hasCustomPrompt="1"/>
          </p:nvPr>
        </p:nvSpPr>
        <p:spPr>
          <a:xfrm>
            <a:off x="707342" y="1557335"/>
            <a:ext cx="3457574" cy="4974389"/>
          </a:xfrm>
          <a:prstGeom prst="rect">
            <a:avLst/>
          </a:prstGeom>
          <a:ln>
            <a:solidFill>
              <a:srgbClr val="000000"/>
            </a:solidFill>
          </a:ln>
        </p:spPr>
        <p:txBody>
          <a:bodyPr lIns="72000" tIns="72000" rIns="72000" bIns="72000"/>
          <a:lstStyle>
            <a:lvl1pPr marL="0" indent="0">
              <a:buNone/>
              <a:defRPr>
                <a:solidFill>
                  <a:schemeClr val="tx1"/>
                </a:solidFill>
              </a:defRPr>
            </a:lvl1pPr>
          </a:lstStyle>
          <a:p>
            <a:pPr lvl="0"/>
            <a:r>
              <a:rPr lang="de-DE" dirty="0"/>
              <a:t>Text eingeben, oder Element wählen</a:t>
            </a:r>
          </a:p>
        </p:txBody>
      </p:sp>
    </p:spTree>
    <p:extLst>
      <p:ext uri="{BB962C8B-B14F-4D97-AF65-F5344CB8AC3E}">
        <p14:creationId xmlns:p14="http://schemas.microsoft.com/office/powerpoint/2010/main" val="481238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für Elemen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endParaRPr lang="de-CH" dirty="0"/>
          </a:p>
        </p:txBody>
      </p:sp>
      <p:sp>
        <p:nvSpPr>
          <p:cNvPr id="3" name="Inhaltsplatzhalter 2"/>
          <p:cNvSpPr>
            <a:spLocks noGrp="1"/>
          </p:cNvSpPr>
          <p:nvPr>
            <p:ph idx="1" hasCustomPrompt="1"/>
          </p:nvPr>
        </p:nvSpPr>
        <p:spPr>
          <a:xfrm>
            <a:off x="719403" y="1557338"/>
            <a:ext cx="5281347" cy="4607966"/>
          </a:xfrm>
          <a:prstGeom prst="rect">
            <a:avLst/>
          </a:prstGeom>
        </p:spPr>
        <p:txBody>
          <a:bodyPr/>
          <a:lstStyle>
            <a:lvl1pPr marL="0" indent="0">
              <a:buNone/>
              <a:defRPr/>
            </a:lvl1pPr>
          </a:lstStyle>
          <a:p>
            <a:pPr lvl="0"/>
            <a:r>
              <a:rPr lang="de-DE" dirty="0"/>
              <a:t>Text eingeben, oder Element wählen</a:t>
            </a:r>
          </a:p>
        </p:txBody>
      </p:sp>
      <p:sp>
        <p:nvSpPr>
          <p:cNvPr id="5" name="Fußzeilenplatzhalter 4"/>
          <p:cNvSpPr>
            <a:spLocks noGrp="1"/>
          </p:cNvSpPr>
          <p:nvPr>
            <p:ph type="ftr" sz="quarter" idx="11"/>
          </p:nvPr>
        </p:nvSpPr>
        <p:spPr/>
        <p:txBody>
          <a:bodyPr/>
          <a:lstStyle/>
          <a:p>
            <a:r>
              <a:rPr lang="de-DE"/>
              <a:t>Fusszeile (Register Einfügen &gt; Kopf- und Fusszeile - "Für alle übernehmen")</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
        <p:nvSpPr>
          <p:cNvPr id="7" name="Inhaltsplatzhalter 2"/>
          <p:cNvSpPr>
            <a:spLocks noGrp="1"/>
          </p:cNvSpPr>
          <p:nvPr>
            <p:ph idx="13" hasCustomPrompt="1"/>
          </p:nvPr>
        </p:nvSpPr>
        <p:spPr>
          <a:xfrm>
            <a:off x="6191250" y="1556792"/>
            <a:ext cx="5281085" cy="4608512"/>
          </a:xfrm>
          <a:prstGeom prst="rect">
            <a:avLst/>
          </a:prstGeom>
        </p:spPr>
        <p:txBody>
          <a:bodyPr/>
          <a:lstStyle>
            <a:lvl1pPr marL="0" indent="0">
              <a:buNone/>
              <a:defRPr/>
            </a:lvl1pPr>
            <a:lvl2pPr marL="268537" indent="0">
              <a:buNone/>
              <a:defRPr/>
            </a:lvl2pPr>
          </a:lstStyle>
          <a:p>
            <a:pPr lvl="0"/>
            <a:r>
              <a:rPr lang="de-DE" dirty="0"/>
              <a:t>Text, Aufzählungen oder Element wählen</a:t>
            </a:r>
          </a:p>
        </p:txBody>
      </p:sp>
    </p:spTree>
    <p:extLst>
      <p:ext uri="{BB962C8B-B14F-4D97-AF65-F5344CB8AC3E}">
        <p14:creationId xmlns:p14="http://schemas.microsoft.com/office/powerpoint/2010/main" val="2375657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d gross">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0" y="0"/>
            <a:ext cx="12192000" cy="6858000"/>
          </a:xfrm>
          <a:prstGeom prst="rect">
            <a:avLst/>
          </a:prstGeom>
        </p:spPr>
        <p:txBody>
          <a:bodyPr anchor="ctr" anchorCtr="0"/>
          <a:lstStyle>
            <a:lvl1pPr algn="ctr">
              <a:defRPr>
                <a:solidFill>
                  <a:schemeClr val="bg2"/>
                </a:solidFill>
              </a:defRPr>
            </a:lvl1pPr>
          </a:lstStyle>
          <a:p>
            <a:br>
              <a:rPr lang="de-CH" dirty="0"/>
            </a:br>
            <a:br>
              <a:rPr lang="de-CH" dirty="0"/>
            </a:br>
            <a:br>
              <a:rPr lang="de-CH" dirty="0"/>
            </a:br>
            <a:r>
              <a:rPr lang="de-CH" dirty="0"/>
              <a:t>Bild durch Klicken hinzufügen</a:t>
            </a:r>
          </a:p>
        </p:txBody>
      </p:sp>
    </p:spTree>
    <p:extLst>
      <p:ext uri="{BB962C8B-B14F-4D97-AF65-F5344CB8AC3E}">
        <p14:creationId xmlns:p14="http://schemas.microsoft.com/office/powerpoint/2010/main" val="4167385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 Bilder mit Legende / Angabe Bildgalerie">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711200" y="1557338"/>
            <a:ext cx="5289550" cy="3383830"/>
          </a:xfrm>
          <a:prstGeom prst="rect">
            <a:avLst/>
          </a:prstGeom>
        </p:spPr>
        <p:txBody>
          <a:bodyPr anchor="ctr" anchorCtr="0"/>
          <a:lstStyle>
            <a:lvl1pPr algn="ctr">
              <a:defRPr>
                <a:solidFill>
                  <a:schemeClr val="bg2"/>
                </a:solidFill>
              </a:defRPr>
            </a:lvl1pPr>
          </a:lstStyle>
          <a:p>
            <a:br>
              <a:rPr lang="de-CH" dirty="0"/>
            </a:br>
            <a:br>
              <a:rPr lang="de-CH" dirty="0"/>
            </a:br>
            <a:br>
              <a:rPr lang="de-CH" dirty="0"/>
            </a:br>
            <a:r>
              <a:rPr lang="de-CH" dirty="0"/>
              <a:t>Bild durch Klicken hinzufügen</a:t>
            </a:r>
          </a:p>
        </p:txBody>
      </p:sp>
      <p:sp>
        <p:nvSpPr>
          <p:cNvPr id="3" name="Bildplatzhalter 5">
            <a:extLst>
              <a:ext uri="{FF2B5EF4-FFF2-40B4-BE49-F238E27FC236}">
                <a16:creationId xmlns:a16="http://schemas.microsoft.com/office/drawing/2014/main" id="{0C87C38D-4A0F-44D6-87D2-64CBD7B8458D}"/>
              </a:ext>
            </a:extLst>
          </p:cNvPr>
          <p:cNvSpPr>
            <a:spLocks noGrp="1"/>
          </p:cNvSpPr>
          <p:nvPr>
            <p:ph type="pic" sz="quarter" idx="11" hasCustomPrompt="1"/>
          </p:nvPr>
        </p:nvSpPr>
        <p:spPr>
          <a:xfrm>
            <a:off x="6197096" y="1572559"/>
            <a:ext cx="5275767" cy="3383830"/>
          </a:xfrm>
          <a:prstGeom prst="rect">
            <a:avLst/>
          </a:prstGeom>
        </p:spPr>
        <p:txBody>
          <a:bodyPr anchor="ctr" anchorCtr="0"/>
          <a:lstStyle>
            <a:lvl1pPr algn="ctr">
              <a:defRPr>
                <a:solidFill>
                  <a:schemeClr val="bg2"/>
                </a:solidFill>
              </a:defRPr>
            </a:lvl1pPr>
          </a:lstStyle>
          <a:p>
            <a:br>
              <a:rPr lang="de-CH" dirty="0"/>
            </a:br>
            <a:br>
              <a:rPr lang="de-CH" dirty="0"/>
            </a:br>
            <a:br>
              <a:rPr lang="de-CH" dirty="0"/>
            </a:br>
            <a:r>
              <a:rPr lang="de-CH" dirty="0"/>
              <a:t>Bild durch Klicken hinzufügen</a:t>
            </a:r>
          </a:p>
        </p:txBody>
      </p:sp>
      <p:sp>
        <p:nvSpPr>
          <p:cNvPr id="4" name="Titel 1">
            <a:extLst>
              <a:ext uri="{FF2B5EF4-FFF2-40B4-BE49-F238E27FC236}">
                <a16:creationId xmlns:a16="http://schemas.microsoft.com/office/drawing/2014/main" id="{3E484BEB-AA6F-45AE-A69B-0603DCDBDF65}"/>
              </a:ext>
            </a:extLst>
          </p:cNvPr>
          <p:cNvSpPr>
            <a:spLocks noGrp="1"/>
          </p:cNvSpPr>
          <p:nvPr>
            <p:ph type="title" hasCustomPrompt="1"/>
          </p:nvPr>
        </p:nvSpPr>
        <p:spPr>
          <a:xfrm>
            <a:off x="719404" y="797176"/>
            <a:ext cx="8905610" cy="399579"/>
          </a:xfrm>
        </p:spPr>
        <p:txBody>
          <a:bodyPr/>
          <a:lstStyle>
            <a:lvl1pPr>
              <a:defRPr/>
            </a:lvl1pPr>
          </a:lstStyle>
          <a:p>
            <a:r>
              <a:rPr lang="de-DE" dirty="0"/>
              <a:t>Titel eingeben</a:t>
            </a:r>
            <a:endParaRPr lang="de-CH" dirty="0"/>
          </a:p>
        </p:txBody>
      </p:sp>
      <p:sp>
        <p:nvSpPr>
          <p:cNvPr id="5" name="Fußzeilenplatzhalter 4">
            <a:extLst>
              <a:ext uri="{FF2B5EF4-FFF2-40B4-BE49-F238E27FC236}">
                <a16:creationId xmlns:a16="http://schemas.microsoft.com/office/drawing/2014/main" id="{0FFC26A8-F21B-4DDE-9C0A-2E7510AD8CC3}"/>
              </a:ext>
            </a:extLst>
          </p:cNvPr>
          <p:cNvSpPr>
            <a:spLocks noGrp="1"/>
          </p:cNvSpPr>
          <p:nvPr>
            <p:ph type="ftr" sz="quarter" idx="12"/>
          </p:nvPr>
        </p:nvSpPr>
        <p:spPr>
          <a:xfrm>
            <a:off x="719403" y="6368834"/>
            <a:ext cx="8905610" cy="162894"/>
          </a:xfrm>
        </p:spPr>
        <p:txBody>
          <a:bodyPr/>
          <a:lstStyle/>
          <a:p>
            <a:r>
              <a:rPr lang="de-DE"/>
              <a:t>Fusszeile (Register Einfügen &gt; Kopf- und Fusszeile - "Für alle übernehmen")</a:t>
            </a:r>
            <a:endParaRPr lang="de-CH"/>
          </a:p>
        </p:txBody>
      </p:sp>
      <p:sp>
        <p:nvSpPr>
          <p:cNvPr id="7" name="Foliennummernplatzhalter 5">
            <a:extLst>
              <a:ext uri="{FF2B5EF4-FFF2-40B4-BE49-F238E27FC236}">
                <a16:creationId xmlns:a16="http://schemas.microsoft.com/office/drawing/2014/main" id="{10EEF453-54D5-463B-9C20-12B8D7AEF9C7}"/>
              </a:ext>
            </a:extLst>
          </p:cNvPr>
          <p:cNvSpPr>
            <a:spLocks noGrp="1"/>
          </p:cNvSpPr>
          <p:nvPr>
            <p:ph type="sldNum" sz="quarter" idx="13"/>
          </p:nvPr>
        </p:nvSpPr>
        <p:spPr>
          <a:xfrm>
            <a:off x="10197841" y="6362450"/>
            <a:ext cx="1248139" cy="169278"/>
          </a:xfrm>
        </p:spPr>
        <p:txBody>
          <a:bodyPr/>
          <a:lstStyle/>
          <a:p>
            <a:fld id="{442AD375-037F-43D0-B059-5172DA06796A}" type="slidenum">
              <a:rPr lang="de-CH" smtClean="0"/>
              <a:t>‹Nr.›</a:t>
            </a:fld>
            <a:endParaRPr lang="de-CH"/>
          </a:p>
        </p:txBody>
      </p:sp>
      <p:sp>
        <p:nvSpPr>
          <p:cNvPr id="14" name="Textplatzhalter 7">
            <a:extLst>
              <a:ext uri="{FF2B5EF4-FFF2-40B4-BE49-F238E27FC236}">
                <a16:creationId xmlns:a16="http://schemas.microsoft.com/office/drawing/2014/main" id="{B834AC80-5797-49D9-844F-3C178202787D}"/>
              </a:ext>
            </a:extLst>
          </p:cNvPr>
          <p:cNvSpPr>
            <a:spLocks noGrp="1"/>
          </p:cNvSpPr>
          <p:nvPr>
            <p:ph type="body" sz="quarter" idx="16" hasCustomPrompt="1"/>
          </p:nvPr>
        </p:nvSpPr>
        <p:spPr>
          <a:xfrm>
            <a:off x="718043" y="5417942"/>
            <a:ext cx="5282708" cy="819370"/>
          </a:xfrm>
          <a:prstGeom prst="rect">
            <a:avLst/>
          </a:prstGeom>
        </p:spPr>
        <p:txBody>
          <a:bodyPr anchor="b" anchorCtr="0"/>
          <a:lstStyle>
            <a:lvl1pPr marL="0" indent="0">
              <a:buNone/>
              <a:defRPr>
                <a:solidFill>
                  <a:schemeClr val="tx1"/>
                </a:solidFill>
              </a:defRPr>
            </a:lvl1pPr>
            <a:lvl2pPr marL="0" indent="0">
              <a:buNone/>
              <a:defRPr/>
            </a:lvl2pPr>
          </a:lstStyle>
          <a:p>
            <a:r>
              <a:rPr lang="de-CH" dirty="0">
                <a:solidFill>
                  <a:schemeClr val="bg2"/>
                </a:solidFill>
              </a:rPr>
              <a:t>Begleittext oder</a:t>
            </a:r>
          </a:p>
          <a:p>
            <a:r>
              <a:rPr lang="de-CH" dirty="0">
                <a:solidFill>
                  <a:schemeClr val="bg2"/>
                </a:solidFill>
              </a:rPr>
              <a:t>Legende</a:t>
            </a:r>
          </a:p>
        </p:txBody>
      </p:sp>
      <p:sp>
        <p:nvSpPr>
          <p:cNvPr id="15" name="Textplatzhalter 7">
            <a:extLst>
              <a:ext uri="{FF2B5EF4-FFF2-40B4-BE49-F238E27FC236}">
                <a16:creationId xmlns:a16="http://schemas.microsoft.com/office/drawing/2014/main" id="{BD76A263-C6E5-4CD5-AE62-4DBC986843AF}"/>
              </a:ext>
            </a:extLst>
          </p:cNvPr>
          <p:cNvSpPr>
            <a:spLocks noGrp="1"/>
          </p:cNvSpPr>
          <p:nvPr>
            <p:ph type="body" sz="quarter" idx="17" hasCustomPrompt="1"/>
          </p:nvPr>
        </p:nvSpPr>
        <p:spPr>
          <a:xfrm>
            <a:off x="6198092" y="5397069"/>
            <a:ext cx="5282708" cy="819370"/>
          </a:xfrm>
          <a:prstGeom prst="rect">
            <a:avLst/>
          </a:prstGeom>
        </p:spPr>
        <p:txBody>
          <a:bodyPr anchor="b" anchorCtr="0"/>
          <a:lstStyle>
            <a:lvl1pPr marL="0" indent="0">
              <a:buNone/>
              <a:defRPr>
                <a:solidFill>
                  <a:schemeClr val="tx1"/>
                </a:solidFill>
              </a:defRPr>
            </a:lvl1pPr>
            <a:lvl2pPr marL="0" indent="0">
              <a:buNone/>
              <a:defRPr/>
            </a:lvl2pPr>
          </a:lstStyle>
          <a:p>
            <a:r>
              <a:rPr lang="de-CH" dirty="0">
                <a:solidFill>
                  <a:schemeClr val="bg2"/>
                </a:solidFill>
              </a:rPr>
              <a:t>Bildgalerie</a:t>
            </a:r>
            <a:r>
              <a:rPr lang="de-DE" sz="1800" dirty="0">
                <a:solidFill>
                  <a:schemeClr val="bg2"/>
                </a:solidFill>
              </a:rPr>
              <a:t> Pfad: </a:t>
            </a:r>
          </a:p>
          <a:p>
            <a:r>
              <a:rPr lang="de-DE" sz="1800" dirty="0">
                <a:solidFill>
                  <a:schemeClr val="bg2"/>
                </a:solidFill>
              </a:rPr>
              <a:t>O:\0_All\01_Allgemein\Bildauswahl </a:t>
            </a:r>
            <a:r>
              <a:rPr lang="de-DE" sz="1800" dirty="0" err="1">
                <a:solidFill>
                  <a:schemeClr val="bg2"/>
                </a:solidFill>
              </a:rPr>
              <a:t>Powerpoint</a:t>
            </a:r>
            <a:endParaRPr lang="de-CH" dirty="0">
              <a:solidFill>
                <a:schemeClr val="bg2"/>
              </a:solidFill>
            </a:endParaRPr>
          </a:p>
        </p:txBody>
      </p:sp>
    </p:spTree>
    <p:extLst>
      <p:ext uri="{BB962C8B-B14F-4D97-AF65-F5344CB8AC3E}">
        <p14:creationId xmlns:p14="http://schemas.microsoft.com/office/powerpoint/2010/main" val="1058183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lement und Text">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E484BEB-AA6F-45AE-A69B-0603DCDBDF65}"/>
              </a:ext>
            </a:extLst>
          </p:cNvPr>
          <p:cNvSpPr>
            <a:spLocks noGrp="1"/>
          </p:cNvSpPr>
          <p:nvPr>
            <p:ph type="title" hasCustomPrompt="1"/>
          </p:nvPr>
        </p:nvSpPr>
        <p:spPr>
          <a:xfrm>
            <a:off x="719404" y="797176"/>
            <a:ext cx="8905610" cy="399579"/>
          </a:xfrm>
        </p:spPr>
        <p:txBody>
          <a:bodyPr/>
          <a:lstStyle>
            <a:lvl1pPr>
              <a:defRPr/>
            </a:lvl1pPr>
          </a:lstStyle>
          <a:p>
            <a:r>
              <a:rPr lang="de-DE" dirty="0"/>
              <a:t>Titel eingeben</a:t>
            </a:r>
            <a:endParaRPr lang="de-CH" dirty="0"/>
          </a:p>
        </p:txBody>
      </p:sp>
      <p:sp>
        <p:nvSpPr>
          <p:cNvPr id="5" name="Fußzeilenplatzhalter 4">
            <a:extLst>
              <a:ext uri="{FF2B5EF4-FFF2-40B4-BE49-F238E27FC236}">
                <a16:creationId xmlns:a16="http://schemas.microsoft.com/office/drawing/2014/main" id="{681A4CF1-A377-4026-B3BF-DB270819B6BD}"/>
              </a:ext>
            </a:extLst>
          </p:cNvPr>
          <p:cNvSpPr>
            <a:spLocks noGrp="1"/>
          </p:cNvSpPr>
          <p:nvPr>
            <p:ph type="ftr" sz="quarter" idx="12"/>
          </p:nvPr>
        </p:nvSpPr>
        <p:spPr>
          <a:xfrm>
            <a:off x="719403" y="6368834"/>
            <a:ext cx="8905610" cy="162894"/>
          </a:xfrm>
        </p:spPr>
        <p:txBody>
          <a:bodyPr/>
          <a:lstStyle/>
          <a:p>
            <a:r>
              <a:rPr lang="de-DE"/>
              <a:t>Fusszeile (Register Einfügen &gt; Kopf- und Fusszeile - "Für alle übernehmen")</a:t>
            </a:r>
            <a:endParaRPr lang="de-CH"/>
          </a:p>
        </p:txBody>
      </p:sp>
      <p:sp>
        <p:nvSpPr>
          <p:cNvPr id="7" name="Foliennummernplatzhalter 5">
            <a:extLst>
              <a:ext uri="{FF2B5EF4-FFF2-40B4-BE49-F238E27FC236}">
                <a16:creationId xmlns:a16="http://schemas.microsoft.com/office/drawing/2014/main" id="{B4EE9219-ACA2-4F84-8DC9-978A2A73113C}"/>
              </a:ext>
            </a:extLst>
          </p:cNvPr>
          <p:cNvSpPr>
            <a:spLocks noGrp="1"/>
          </p:cNvSpPr>
          <p:nvPr>
            <p:ph type="sldNum" sz="quarter" idx="13"/>
          </p:nvPr>
        </p:nvSpPr>
        <p:spPr>
          <a:xfrm>
            <a:off x="10197841" y="6362450"/>
            <a:ext cx="1248139" cy="169278"/>
          </a:xfrm>
        </p:spPr>
        <p:txBody>
          <a:bodyPr/>
          <a:lstStyle/>
          <a:p>
            <a:fld id="{442AD375-037F-43D0-B059-5172DA06796A}" type="slidenum">
              <a:rPr lang="de-CH" smtClean="0"/>
              <a:t>‹Nr.›</a:t>
            </a:fld>
            <a:endParaRPr lang="de-CH"/>
          </a:p>
        </p:txBody>
      </p:sp>
      <p:sp>
        <p:nvSpPr>
          <p:cNvPr id="8" name="Textplatzhalter 7">
            <a:extLst>
              <a:ext uri="{FF2B5EF4-FFF2-40B4-BE49-F238E27FC236}">
                <a16:creationId xmlns:a16="http://schemas.microsoft.com/office/drawing/2014/main" id="{028868E1-43C7-4E0D-AAA1-72C806EE27CB}"/>
              </a:ext>
            </a:extLst>
          </p:cNvPr>
          <p:cNvSpPr>
            <a:spLocks noGrp="1"/>
          </p:cNvSpPr>
          <p:nvPr>
            <p:ph type="body" sz="quarter" idx="16" hasCustomPrompt="1"/>
          </p:nvPr>
        </p:nvSpPr>
        <p:spPr>
          <a:xfrm>
            <a:off x="8015288" y="1557338"/>
            <a:ext cx="3465512" cy="4608512"/>
          </a:xfrm>
          <a:prstGeom prst="rect">
            <a:avLst/>
          </a:prstGeom>
        </p:spPr>
        <p:txBody>
          <a:bodyPr anchor="t" anchorCtr="0"/>
          <a:lstStyle>
            <a:lvl1pPr marL="0" indent="0">
              <a:buNone/>
              <a:defRPr>
                <a:solidFill>
                  <a:schemeClr val="tx1"/>
                </a:solidFill>
              </a:defRPr>
            </a:lvl1pPr>
            <a:lvl2pPr marL="0" indent="0">
              <a:buNone/>
              <a:defRPr/>
            </a:lvl2pPr>
          </a:lstStyle>
          <a:p>
            <a:r>
              <a:rPr lang="de-CH" dirty="0">
                <a:solidFill>
                  <a:schemeClr val="bg2"/>
                </a:solidFill>
              </a:rPr>
              <a:t>Begleittext oder</a:t>
            </a:r>
          </a:p>
          <a:p>
            <a:r>
              <a:rPr lang="de-CH" dirty="0">
                <a:solidFill>
                  <a:schemeClr val="bg2"/>
                </a:solidFill>
              </a:rPr>
              <a:t>Legende</a:t>
            </a:r>
          </a:p>
        </p:txBody>
      </p:sp>
      <p:sp>
        <p:nvSpPr>
          <p:cNvPr id="9" name="Inhaltsplatzhalter 2">
            <a:extLst>
              <a:ext uri="{FF2B5EF4-FFF2-40B4-BE49-F238E27FC236}">
                <a16:creationId xmlns:a16="http://schemas.microsoft.com/office/drawing/2014/main" id="{B70A5754-433A-431C-A599-1451BB2AD139}"/>
              </a:ext>
            </a:extLst>
          </p:cNvPr>
          <p:cNvSpPr>
            <a:spLocks noGrp="1"/>
          </p:cNvSpPr>
          <p:nvPr>
            <p:ph idx="1" hasCustomPrompt="1"/>
          </p:nvPr>
        </p:nvSpPr>
        <p:spPr>
          <a:xfrm>
            <a:off x="719403" y="1557338"/>
            <a:ext cx="7105385" cy="4607966"/>
          </a:xfrm>
          <a:prstGeom prst="rect">
            <a:avLst/>
          </a:prstGeom>
        </p:spPr>
        <p:txBody>
          <a:bodyPr/>
          <a:lstStyle>
            <a:lvl1pPr marL="0" indent="0">
              <a:buNone/>
              <a:defRPr>
                <a:solidFill>
                  <a:schemeClr val="bg2"/>
                </a:solidFill>
              </a:defRPr>
            </a:lvl1pPr>
          </a:lstStyle>
          <a:p>
            <a:pPr lvl="0"/>
            <a:r>
              <a:rPr lang="de-DE" dirty="0"/>
              <a:t>Element wählen</a:t>
            </a:r>
          </a:p>
        </p:txBody>
      </p:sp>
    </p:spTree>
    <p:extLst>
      <p:ext uri="{BB962C8B-B14F-4D97-AF65-F5344CB8AC3E}">
        <p14:creationId xmlns:p14="http://schemas.microsoft.com/office/powerpoint/2010/main" val="1121497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con mit Text 4-spaltig">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7896200" y="1399739"/>
            <a:ext cx="1872208" cy="2029261"/>
          </a:xfrm>
          <a:prstGeom prst="rect">
            <a:avLst/>
          </a:prstGeom>
        </p:spPr>
        <p:txBody>
          <a:bodyPr anchor="ctr" anchorCtr="0"/>
          <a:lstStyle>
            <a:lvl1pPr marL="0" indent="0" algn="ctr">
              <a:buNone/>
              <a:defRPr>
                <a:solidFill>
                  <a:schemeClr val="bg2"/>
                </a:solidFill>
              </a:defRPr>
            </a:lvl1pPr>
          </a:lstStyle>
          <a:p>
            <a:br>
              <a:rPr lang="de-CH" dirty="0"/>
            </a:br>
            <a:br>
              <a:rPr lang="de-CH" dirty="0"/>
            </a:br>
            <a:r>
              <a:rPr lang="de-CH" dirty="0"/>
              <a:t>Icon einfügen</a:t>
            </a:r>
          </a:p>
        </p:txBody>
      </p:sp>
      <p:sp>
        <p:nvSpPr>
          <p:cNvPr id="4" name="Titel 1">
            <a:extLst>
              <a:ext uri="{FF2B5EF4-FFF2-40B4-BE49-F238E27FC236}">
                <a16:creationId xmlns:a16="http://schemas.microsoft.com/office/drawing/2014/main" id="{3E484BEB-AA6F-45AE-A69B-0603DCDBDF65}"/>
              </a:ext>
            </a:extLst>
          </p:cNvPr>
          <p:cNvSpPr>
            <a:spLocks noGrp="1"/>
          </p:cNvSpPr>
          <p:nvPr>
            <p:ph type="title" hasCustomPrompt="1"/>
          </p:nvPr>
        </p:nvSpPr>
        <p:spPr>
          <a:xfrm>
            <a:off x="719404" y="797176"/>
            <a:ext cx="8905610" cy="399579"/>
          </a:xfrm>
        </p:spPr>
        <p:txBody>
          <a:bodyPr/>
          <a:lstStyle>
            <a:lvl1pPr>
              <a:defRPr/>
            </a:lvl1pPr>
          </a:lstStyle>
          <a:p>
            <a:r>
              <a:rPr lang="de-DE" dirty="0"/>
              <a:t>Titel eingeben</a:t>
            </a:r>
            <a:endParaRPr lang="de-CH" dirty="0"/>
          </a:p>
        </p:txBody>
      </p:sp>
      <p:sp>
        <p:nvSpPr>
          <p:cNvPr id="5" name="Fußzeilenplatzhalter 4">
            <a:extLst>
              <a:ext uri="{FF2B5EF4-FFF2-40B4-BE49-F238E27FC236}">
                <a16:creationId xmlns:a16="http://schemas.microsoft.com/office/drawing/2014/main" id="{681A4CF1-A377-4026-B3BF-DB270819B6BD}"/>
              </a:ext>
            </a:extLst>
          </p:cNvPr>
          <p:cNvSpPr>
            <a:spLocks noGrp="1"/>
          </p:cNvSpPr>
          <p:nvPr>
            <p:ph type="ftr" sz="quarter" idx="12"/>
          </p:nvPr>
        </p:nvSpPr>
        <p:spPr>
          <a:xfrm>
            <a:off x="719403" y="6368834"/>
            <a:ext cx="8905610" cy="162894"/>
          </a:xfrm>
        </p:spPr>
        <p:txBody>
          <a:bodyPr/>
          <a:lstStyle/>
          <a:p>
            <a:r>
              <a:rPr lang="de-DE"/>
              <a:t>Fusszeile (Register Einfügen &gt; Kopf- und Fusszeile - "Für alle übernehmen")</a:t>
            </a:r>
            <a:endParaRPr lang="de-CH"/>
          </a:p>
        </p:txBody>
      </p:sp>
      <p:sp>
        <p:nvSpPr>
          <p:cNvPr id="7" name="Foliennummernplatzhalter 5">
            <a:extLst>
              <a:ext uri="{FF2B5EF4-FFF2-40B4-BE49-F238E27FC236}">
                <a16:creationId xmlns:a16="http://schemas.microsoft.com/office/drawing/2014/main" id="{B4EE9219-ACA2-4F84-8DC9-978A2A73113C}"/>
              </a:ext>
            </a:extLst>
          </p:cNvPr>
          <p:cNvSpPr>
            <a:spLocks noGrp="1"/>
          </p:cNvSpPr>
          <p:nvPr>
            <p:ph type="sldNum" sz="quarter" idx="13"/>
          </p:nvPr>
        </p:nvSpPr>
        <p:spPr>
          <a:xfrm>
            <a:off x="10197841" y="6362450"/>
            <a:ext cx="1248139" cy="169278"/>
          </a:xfrm>
        </p:spPr>
        <p:txBody>
          <a:bodyPr/>
          <a:lstStyle/>
          <a:p>
            <a:fld id="{442AD375-037F-43D0-B059-5172DA06796A}" type="slidenum">
              <a:rPr lang="de-CH" smtClean="0"/>
              <a:t>‹Nr.›</a:t>
            </a:fld>
            <a:endParaRPr lang="de-CH"/>
          </a:p>
        </p:txBody>
      </p:sp>
      <p:sp>
        <p:nvSpPr>
          <p:cNvPr id="8" name="Textplatzhalter 7">
            <a:extLst>
              <a:ext uri="{FF2B5EF4-FFF2-40B4-BE49-F238E27FC236}">
                <a16:creationId xmlns:a16="http://schemas.microsoft.com/office/drawing/2014/main" id="{028868E1-43C7-4E0D-AAA1-72C806EE27CB}"/>
              </a:ext>
            </a:extLst>
          </p:cNvPr>
          <p:cNvSpPr>
            <a:spLocks noGrp="1"/>
          </p:cNvSpPr>
          <p:nvPr>
            <p:ph type="body" sz="quarter" idx="16" hasCustomPrompt="1"/>
          </p:nvPr>
        </p:nvSpPr>
        <p:spPr>
          <a:xfrm>
            <a:off x="711201" y="1557338"/>
            <a:ext cx="7113588" cy="4608512"/>
          </a:xfrm>
          <a:prstGeom prst="rect">
            <a:avLst/>
          </a:prstGeom>
        </p:spPr>
        <p:txBody>
          <a:bodyPr anchor="t" anchorCtr="0"/>
          <a:lstStyle>
            <a:lvl1pPr marL="0" indent="0">
              <a:buNone/>
              <a:defRPr>
                <a:solidFill>
                  <a:schemeClr val="tx1"/>
                </a:solidFill>
              </a:defRPr>
            </a:lvl1pPr>
            <a:lvl2pPr marL="0" indent="0">
              <a:buNone/>
              <a:defRPr/>
            </a:lvl2pPr>
          </a:lstStyle>
          <a:p>
            <a:r>
              <a:rPr lang="de-CH" dirty="0">
                <a:solidFill>
                  <a:schemeClr val="bg2"/>
                </a:solidFill>
              </a:rPr>
              <a:t>Text</a:t>
            </a:r>
          </a:p>
        </p:txBody>
      </p:sp>
    </p:spTree>
    <p:extLst>
      <p:ext uri="{BB962C8B-B14F-4D97-AF65-F5344CB8AC3E}">
        <p14:creationId xmlns:p14="http://schemas.microsoft.com/office/powerpoint/2010/main" val="401411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eite mit 2-zeiligem Titel">
    <p:spTree>
      <p:nvGrpSpPr>
        <p:cNvPr id="1" name=""/>
        <p:cNvGrpSpPr/>
        <p:nvPr/>
      </p:nvGrpSpPr>
      <p:grpSpPr>
        <a:xfrm>
          <a:off x="0" y="0"/>
          <a:ext cx="0" cy="0"/>
          <a:chOff x="0" y="0"/>
          <a:chExt cx="0" cy="0"/>
        </a:xfrm>
      </p:grpSpPr>
      <p:pic>
        <p:nvPicPr>
          <p:cNvPr id="7" name="Bildplatzhalter 7">
            <a:extLst>
              <a:ext uri="{FF2B5EF4-FFF2-40B4-BE49-F238E27FC236}">
                <a16:creationId xmlns:a16="http://schemas.microsoft.com/office/drawing/2014/main" id="{34D85D93-4C9F-4E69-8B8A-EB16538B4195}"/>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367808" y="1567363"/>
            <a:ext cx="7105055" cy="4608512"/>
          </a:xfrm>
          <a:prstGeom prst="rect">
            <a:avLst/>
          </a:prstGeom>
        </p:spPr>
      </p:pic>
      <p:sp>
        <p:nvSpPr>
          <p:cNvPr id="3" name="Titel 5">
            <a:extLst>
              <a:ext uri="{FF2B5EF4-FFF2-40B4-BE49-F238E27FC236}">
                <a16:creationId xmlns:a16="http://schemas.microsoft.com/office/drawing/2014/main" id="{DC714B51-D40E-4F6F-B0EF-2795074160BB}"/>
              </a:ext>
            </a:extLst>
          </p:cNvPr>
          <p:cNvSpPr>
            <a:spLocks noGrp="1"/>
          </p:cNvSpPr>
          <p:nvPr>
            <p:ph type="title" hasCustomPrompt="1"/>
          </p:nvPr>
        </p:nvSpPr>
        <p:spPr>
          <a:xfrm>
            <a:off x="704721" y="1557323"/>
            <a:ext cx="3440114" cy="1942682"/>
          </a:xfrm>
          <a:prstGeom prst="rect">
            <a:avLst/>
          </a:prstGeom>
        </p:spPr>
        <p:txBody>
          <a:bodyPr lIns="0" tIns="0" rIns="0" bIns="0"/>
          <a:lstStyle>
            <a:lvl1pPr>
              <a:defRPr sz="3600">
                <a:solidFill>
                  <a:schemeClr val="tx1"/>
                </a:solidFill>
              </a:defRPr>
            </a:lvl1pPr>
          </a:lstStyle>
          <a:p>
            <a:r>
              <a:rPr lang="de-CH" sz="3600" b="0" dirty="0">
                <a:solidFill>
                  <a:schemeClr val="bg1"/>
                </a:solidFill>
              </a:rPr>
              <a:t>Präsentation im neuen Design</a:t>
            </a:r>
          </a:p>
        </p:txBody>
      </p:sp>
      <p:sp>
        <p:nvSpPr>
          <p:cNvPr id="4" name="Textplatzhalter 8">
            <a:extLst>
              <a:ext uri="{FF2B5EF4-FFF2-40B4-BE49-F238E27FC236}">
                <a16:creationId xmlns:a16="http://schemas.microsoft.com/office/drawing/2014/main" id="{7DB926A6-35CA-447C-8D13-260D411A262D}"/>
              </a:ext>
            </a:extLst>
          </p:cNvPr>
          <p:cNvSpPr>
            <a:spLocks noGrp="1"/>
          </p:cNvSpPr>
          <p:nvPr>
            <p:ph type="body" sz="quarter" idx="10" hasCustomPrompt="1"/>
          </p:nvPr>
        </p:nvSpPr>
        <p:spPr>
          <a:xfrm>
            <a:off x="719138" y="4052770"/>
            <a:ext cx="3432175" cy="2160588"/>
          </a:xfrm>
          <a:prstGeom prst="rect">
            <a:avLst/>
          </a:prstGeom>
        </p:spPr>
        <p:txBody>
          <a:bodyPr lIns="0" tIns="0" rIns="0" bIns="0" anchor="b" anchorCtr="0"/>
          <a:lstStyle>
            <a:lvl1pPr marL="0" indent="0">
              <a:buNone/>
              <a:defRPr>
                <a:solidFill>
                  <a:schemeClr val="tx1"/>
                </a:solidFill>
              </a:defRPr>
            </a:lvl1pPr>
            <a:lvl2pPr marL="268537" indent="0">
              <a:buNone/>
              <a:defRPr/>
            </a:lvl2pPr>
            <a:lvl3pPr marL="540125" indent="0">
              <a:buNone/>
              <a:defRPr/>
            </a:lvl3pPr>
            <a:lvl4pPr marL="816475" indent="0">
              <a:buNone/>
              <a:defRPr/>
            </a:lvl4pPr>
            <a:lvl5pPr marL="1080125" indent="0">
              <a:buNone/>
              <a:defRPr/>
            </a:lvl5pPr>
          </a:lstStyle>
          <a:p>
            <a:r>
              <a:rPr lang="de-CH" dirty="0"/>
              <a:t>Vorname Name</a:t>
            </a:r>
            <a:br>
              <a:rPr lang="de-CH" dirty="0"/>
            </a:br>
            <a:r>
              <a:rPr lang="de-CH" dirty="0"/>
              <a:t>Funktion</a:t>
            </a:r>
          </a:p>
          <a:p>
            <a:r>
              <a:rPr lang="de-CH" dirty="0"/>
              <a:t>PUBLICA</a:t>
            </a:r>
          </a:p>
          <a:p>
            <a:endParaRPr lang="de-CH" dirty="0"/>
          </a:p>
          <a:p>
            <a:r>
              <a:rPr lang="de-CH" dirty="0"/>
              <a:t>Datum</a:t>
            </a:r>
          </a:p>
        </p:txBody>
      </p:sp>
    </p:spTree>
    <p:extLst>
      <p:ext uri="{BB962C8B-B14F-4D97-AF65-F5344CB8AC3E}">
        <p14:creationId xmlns:p14="http://schemas.microsoft.com/office/powerpoint/2010/main" val="2981396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 Bilder und Text">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8015288" y="1572558"/>
            <a:ext cx="3456268" cy="2196000"/>
          </a:xfrm>
          <a:prstGeom prst="rect">
            <a:avLst/>
          </a:prstGeom>
        </p:spPr>
        <p:txBody>
          <a:bodyPr anchor="ctr" anchorCtr="0"/>
          <a:lstStyle>
            <a:lvl1pPr algn="ctr">
              <a:defRPr>
                <a:solidFill>
                  <a:schemeClr val="bg2"/>
                </a:solidFill>
              </a:defRPr>
            </a:lvl1pPr>
          </a:lstStyle>
          <a:p>
            <a:br>
              <a:rPr lang="de-CH" dirty="0"/>
            </a:br>
            <a:br>
              <a:rPr lang="de-CH" dirty="0"/>
            </a:br>
            <a:br>
              <a:rPr lang="de-CH" dirty="0"/>
            </a:br>
            <a:r>
              <a:rPr lang="de-CH" dirty="0"/>
              <a:t>Bild durch Klicken hinzufügen</a:t>
            </a:r>
          </a:p>
        </p:txBody>
      </p:sp>
      <p:sp>
        <p:nvSpPr>
          <p:cNvPr id="4" name="Titel 1">
            <a:extLst>
              <a:ext uri="{FF2B5EF4-FFF2-40B4-BE49-F238E27FC236}">
                <a16:creationId xmlns:a16="http://schemas.microsoft.com/office/drawing/2014/main" id="{3E484BEB-AA6F-45AE-A69B-0603DCDBDF65}"/>
              </a:ext>
            </a:extLst>
          </p:cNvPr>
          <p:cNvSpPr>
            <a:spLocks noGrp="1"/>
          </p:cNvSpPr>
          <p:nvPr>
            <p:ph type="title" hasCustomPrompt="1"/>
          </p:nvPr>
        </p:nvSpPr>
        <p:spPr>
          <a:xfrm>
            <a:off x="719404" y="797176"/>
            <a:ext cx="8905610" cy="399579"/>
          </a:xfrm>
        </p:spPr>
        <p:txBody>
          <a:bodyPr/>
          <a:lstStyle>
            <a:lvl1pPr>
              <a:defRPr/>
            </a:lvl1pPr>
          </a:lstStyle>
          <a:p>
            <a:r>
              <a:rPr lang="de-DE" dirty="0"/>
              <a:t>Titel eingeben</a:t>
            </a:r>
            <a:endParaRPr lang="de-CH" dirty="0"/>
          </a:p>
        </p:txBody>
      </p:sp>
      <p:sp>
        <p:nvSpPr>
          <p:cNvPr id="5" name="Fußzeilenplatzhalter 4">
            <a:extLst>
              <a:ext uri="{FF2B5EF4-FFF2-40B4-BE49-F238E27FC236}">
                <a16:creationId xmlns:a16="http://schemas.microsoft.com/office/drawing/2014/main" id="{681A4CF1-A377-4026-B3BF-DB270819B6BD}"/>
              </a:ext>
            </a:extLst>
          </p:cNvPr>
          <p:cNvSpPr>
            <a:spLocks noGrp="1"/>
          </p:cNvSpPr>
          <p:nvPr>
            <p:ph type="ftr" sz="quarter" idx="12"/>
          </p:nvPr>
        </p:nvSpPr>
        <p:spPr>
          <a:xfrm>
            <a:off x="719403" y="6368834"/>
            <a:ext cx="8905610" cy="162894"/>
          </a:xfrm>
        </p:spPr>
        <p:txBody>
          <a:bodyPr/>
          <a:lstStyle/>
          <a:p>
            <a:r>
              <a:rPr lang="de-DE"/>
              <a:t>Fusszeile (Register Einfügen &gt; Kopf- und Fusszeile - "Für alle übernehmen")</a:t>
            </a:r>
            <a:endParaRPr lang="de-CH"/>
          </a:p>
        </p:txBody>
      </p:sp>
      <p:sp>
        <p:nvSpPr>
          <p:cNvPr id="7" name="Foliennummernplatzhalter 5">
            <a:extLst>
              <a:ext uri="{FF2B5EF4-FFF2-40B4-BE49-F238E27FC236}">
                <a16:creationId xmlns:a16="http://schemas.microsoft.com/office/drawing/2014/main" id="{B4EE9219-ACA2-4F84-8DC9-978A2A73113C}"/>
              </a:ext>
            </a:extLst>
          </p:cNvPr>
          <p:cNvSpPr>
            <a:spLocks noGrp="1"/>
          </p:cNvSpPr>
          <p:nvPr>
            <p:ph type="sldNum" sz="quarter" idx="13"/>
          </p:nvPr>
        </p:nvSpPr>
        <p:spPr>
          <a:xfrm>
            <a:off x="10197841" y="6362450"/>
            <a:ext cx="1248139" cy="169278"/>
          </a:xfrm>
        </p:spPr>
        <p:txBody>
          <a:bodyPr/>
          <a:lstStyle/>
          <a:p>
            <a:fld id="{442AD375-037F-43D0-B059-5172DA06796A}" type="slidenum">
              <a:rPr lang="de-CH" smtClean="0"/>
              <a:t>‹Nr.›</a:t>
            </a:fld>
            <a:endParaRPr lang="de-CH"/>
          </a:p>
        </p:txBody>
      </p:sp>
      <p:sp>
        <p:nvSpPr>
          <p:cNvPr id="8" name="Bildplatzhalter 5">
            <a:extLst>
              <a:ext uri="{FF2B5EF4-FFF2-40B4-BE49-F238E27FC236}">
                <a16:creationId xmlns:a16="http://schemas.microsoft.com/office/drawing/2014/main" id="{83BF1C35-B6E7-4171-872F-22A46D2B3C1D}"/>
              </a:ext>
            </a:extLst>
          </p:cNvPr>
          <p:cNvSpPr>
            <a:spLocks noGrp="1"/>
          </p:cNvSpPr>
          <p:nvPr>
            <p:ph type="pic" sz="quarter" idx="14" hasCustomPrompt="1"/>
          </p:nvPr>
        </p:nvSpPr>
        <p:spPr>
          <a:xfrm>
            <a:off x="8021506" y="3933304"/>
            <a:ext cx="3456268" cy="2232000"/>
          </a:xfrm>
          <a:prstGeom prst="rect">
            <a:avLst/>
          </a:prstGeom>
        </p:spPr>
        <p:txBody>
          <a:bodyPr anchor="ctr" anchorCtr="0"/>
          <a:lstStyle>
            <a:lvl1pPr algn="ctr">
              <a:defRPr>
                <a:solidFill>
                  <a:schemeClr val="bg2"/>
                </a:solidFill>
              </a:defRPr>
            </a:lvl1pPr>
          </a:lstStyle>
          <a:p>
            <a:br>
              <a:rPr lang="de-CH" dirty="0"/>
            </a:br>
            <a:br>
              <a:rPr lang="de-CH" dirty="0"/>
            </a:br>
            <a:br>
              <a:rPr lang="de-CH" dirty="0"/>
            </a:br>
            <a:r>
              <a:rPr lang="de-CH" dirty="0"/>
              <a:t>Bild durch Klicken hinzufügen</a:t>
            </a:r>
          </a:p>
        </p:txBody>
      </p:sp>
      <p:sp>
        <p:nvSpPr>
          <p:cNvPr id="9" name="Bildplatzhalter 5">
            <a:extLst>
              <a:ext uri="{FF2B5EF4-FFF2-40B4-BE49-F238E27FC236}">
                <a16:creationId xmlns:a16="http://schemas.microsoft.com/office/drawing/2014/main" id="{8AB507E6-6134-4E93-AE4E-432E3ECC9AA0}"/>
              </a:ext>
            </a:extLst>
          </p:cNvPr>
          <p:cNvSpPr>
            <a:spLocks noGrp="1"/>
          </p:cNvSpPr>
          <p:nvPr>
            <p:ph type="pic" sz="quarter" idx="15" hasCustomPrompt="1"/>
          </p:nvPr>
        </p:nvSpPr>
        <p:spPr>
          <a:xfrm>
            <a:off x="4368100" y="1568049"/>
            <a:ext cx="3456268" cy="2196000"/>
          </a:xfrm>
          <a:prstGeom prst="rect">
            <a:avLst/>
          </a:prstGeom>
        </p:spPr>
        <p:txBody>
          <a:bodyPr anchor="ctr" anchorCtr="0"/>
          <a:lstStyle>
            <a:lvl1pPr algn="ctr">
              <a:defRPr>
                <a:solidFill>
                  <a:schemeClr val="bg2"/>
                </a:solidFill>
              </a:defRPr>
            </a:lvl1pPr>
          </a:lstStyle>
          <a:p>
            <a:br>
              <a:rPr lang="de-CH" dirty="0"/>
            </a:br>
            <a:br>
              <a:rPr lang="de-CH" dirty="0"/>
            </a:br>
            <a:br>
              <a:rPr lang="de-CH" dirty="0"/>
            </a:br>
            <a:r>
              <a:rPr lang="de-CH" dirty="0"/>
              <a:t>Bild durch Klicken hinzufügen</a:t>
            </a:r>
          </a:p>
        </p:txBody>
      </p:sp>
      <p:sp>
        <p:nvSpPr>
          <p:cNvPr id="10" name="Bildplatzhalter 5">
            <a:extLst>
              <a:ext uri="{FF2B5EF4-FFF2-40B4-BE49-F238E27FC236}">
                <a16:creationId xmlns:a16="http://schemas.microsoft.com/office/drawing/2014/main" id="{B1C76CF2-FFD6-4C26-80F8-518719145EB7}"/>
              </a:ext>
            </a:extLst>
          </p:cNvPr>
          <p:cNvSpPr>
            <a:spLocks noGrp="1"/>
          </p:cNvSpPr>
          <p:nvPr>
            <p:ph type="pic" sz="quarter" idx="16" hasCustomPrompt="1"/>
          </p:nvPr>
        </p:nvSpPr>
        <p:spPr>
          <a:xfrm>
            <a:off x="4374318" y="3928795"/>
            <a:ext cx="3456268" cy="2232000"/>
          </a:xfrm>
          <a:prstGeom prst="rect">
            <a:avLst/>
          </a:prstGeom>
        </p:spPr>
        <p:txBody>
          <a:bodyPr anchor="ctr" anchorCtr="0"/>
          <a:lstStyle>
            <a:lvl1pPr algn="ctr">
              <a:defRPr>
                <a:solidFill>
                  <a:schemeClr val="bg2"/>
                </a:solidFill>
              </a:defRPr>
            </a:lvl1pPr>
          </a:lstStyle>
          <a:p>
            <a:br>
              <a:rPr lang="de-CH" dirty="0"/>
            </a:br>
            <a:br>
              <a:rPr lang="de-CH" dirty="0"/>
            </a:br>
            <a:br>
              <a:rPr lang="de-CH" dirty="0"/>
            </a:br>
            <a:r>
              <a:rPr lang="de-CH" dirty="0"/>
              <a:t>Bild durch Klicken hinzufügen</a:t>
            </a:r>
          </a:p>
        </p:txBody>
      </p:sp>
      <p:sp>
        <p:nvSpPr>
          <p:cNvPr id="11" name="Textplatzhalter 7">
            <a:extLst>
              <a:ext uri="{FF2B5EF4-FFF2-40B4-BE49-F238E27FC236}">
                <a16:creationId xmlns:a16="http://schemas.microsoft.com/office/drawing/2014/main" id="{E5090A87-29DC-4202-91DB-3A45FB843010}"/>
              </a:ext>
            </a:extLst>
          </p:cNvPr>
          <p:cNvSpPr>
            <a:spLocks noGrp="1"/>
          </p:cNvSpPr>
          <p:nvPr>
            <p:ph type="body" sz="quarter" idx="17" hasCustomPrompt="1"/>
          </p:nvPr>
        </p:nvSpPr>
        <p:spPr>
          <a:xfrm>
            <a:off x="714225" y="1564172"/>
            <a:ext cx="3437087" cy="4608512"/>
          </a:xfrm>
          <a:prstGeom prst="rect">
            <a:avLst/>
          </a:prstGeom>
        </p:spPr>
        <p:txBody>
          <a:bodyPr anchor="t" anchorCtr="0"/>
          <a:lstStyle>
            <a:lvl1pPr marL="0" indent="0">
              <a:buNone/>
              <a:defRPr>
                <a:solidFill>
                  <a:schemeClr val="tx1"/>
                </a:solidFill>
              </a:defRPr>
            </a:lvl1pPr>
            <a:lvl2pPr marL="0" indent="0">
              <a:buNone/>
              <a:defRPr/>
            </a:lvl2pPr>
          </a:lstStyle>
          <a:p>
            <a:r>
              <a:rPr lang="de-CH" dirty="0">
                <a:solidFill>
                  <a:schemeClr val="bg2"/>
                </a:solidFill>
              </a:rPr>
              <a:t>Begleittext oder</a:t>
            </a:r>
          </a:p>
          <a:p>
            <a:r>
              <a:rPr lang="de-CH" dirty="0">
                <a:solidFill>
                  <a:schemeClr val="bg2"/>
                </a:solidFill>
              </a:rPr>
              <a:t>Legende</a:t>
            </a:r>
          </a:p>
        </p:txBody>
      </p:sp>
    </p:spTree>
    <p:extLst>
      <p:ext uri="{BB962C8B-B14F-4D97-AF65-F5344CB8AC3E}">
        <p14:creationId xmlns:p14="http://schemas.microsoft.com/office/powerpoint/2010/main" val="2964039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fix">
    <p:bg>
      <p:bgRef idx="1001">
        <a:schemeClr val="bg2"/>
      </p:bgRef>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530A3DEC-48F1-43F8-8E5B-C5EB6D97F9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60000" y="216000"/>
            <a:ext cx="391829" cy="517334"/>
          </a:xfrm>
          <a:prstGeom prst="rect">
            <a:avLst/>
          </a:prstGeom>
        </p:spPr>
      </p:pic>
      <p:pic>
        <p:nvPicPr>
          <p:cNvPr id="15" name="Bildplatzhalter 16">
            <a:extLst>
              <a:ext uri="{FF2B5EF4-FFF2-40B4-BE49-F238E27FC236}">
                <a16:creationId xmlns:a16="http://schemas.microsoft.com/office/drawing/2014/main" id="{35A0F4B1-66BB-488F-94BB-14FF8906AB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48980" y="1278987"/>
            <a:ext cx="4094229" cy="4094229"/>
          </a:xfrm>
          <a:prstGeom prst="rect">
            <a:avLst/>
          </a:prstGeom>
        </p:spPr>
      </p:pic>
      <p:sp>
        <p:nvSpPr>
          <p:cNvPr id="11" name="Textfeld 10">
            <a:extLst>
              <a:ext uri="{FF2B5EF4-FFF2-40B4-BE49-F238E27FC236}">
                <a16:creationId xmlns:a16="http://schemas.microsoft.com/office/drawing/2014/main" id="{DAA433A9-D0BB-4A1B-87EB-C16757A3E370}"/>
              </a:ext>
            </a:extLst>
          </p:cNvPr>
          <p:cNvSpPr txBox="1"/>
          <p:nvPr userDrawn="1"/>
        </p:nvSpPr>
        <p:spPr>
          <a:xfrm>
            <a:off x="711200" y="1561538"/>
            <a:ext cx="3451698" cy="553998"/>
          </a:xfrm>
          <a:prstGeom prst="rect">
            <a:avLst/>
          </a:prstGeom>
          <a:noFill/>
        </p:spPr>
        <p:txBody>
          <a:bodyPr wrap="square" lIns="0" tIns="0" rIns="0" bIns="0">
            <a:spAutoFit/>
          </a:bodyPr>
          <a:lstStyle/>
          <a:p>
            <a:pPr lvl="0"/>
            <a:r>
              <a:rPr lang="de-CH" sz="3600" dirty="0"/>
              <a:t>Vielen Dank!</a:t>
            </a:r>
          </a:p>
        </p:txBody>
      </p:sp>
      <p:sp>
        <p:nvSpPr>
          <p:cNvPr id="13" name="Textfeld 12">
            <a:extLst>
              <a:ext uri="{FF2B5EF4-FFF2-40B4-BE49-F238E27FC236}">
                <a16:creationId xmlns:a16="http://schemas.microsoft.com/office/drawing/2014/main" id="{2968F57C-5611-43E4-8F15-3D904A0B17A7}"/>
              </a:ext>
            </a:extLst>
          </p:cNvPr>
          <p:cNvSpPr txBox="1"/>
          <p:nvPr userDrawn="1"/>
        </p:nvSpPr>
        <p:spPr>
          <a:xfrm>
            <a:off x="711200" y="3429000"/>
            <a:ext cx="5289550" cy="1107996"/>
          </a:xfrm>
          <a:prstGeom prst="rect">
            <a:avLst/>
          </a:prstGeom>
          <a:noFill/>
        </p:spPr>
        <p:txBody>
          <a:bodyPr wrap="square" lIns="0" tIns="0" rIns="0" bIns="0">
            <a:spAutoFit/>
          </a:bodyPr>
          <a:lstStyle/>
          <a:p>
            <a:pPr lvl="0"/>
            <a:r>
              <a:rPr lang="de-CH" dirty="0"/>
              <a:t>Pensionskasse des Bundes PUBLICA</a:t>
            </a:r>
          </a:p>
          <a:p>
            <a:pPr lvl="0"/>
            <a:r>
              <a:rPr lang="de-CH" dirty="0" err="1"/>
              <a:t>Eigerstrasse</a:t>
            </a:r>
            <a:r>
              <a:rPr lang="de-CH" dirty="0"/>
              <a:t> 57</a:t>
            </a:r>
          </a:p>
          <a:p>
            <a:pPr lvl="0"/>
            <a:r>
              <a:rPr lang="de-CH" dirty="0"/>
              <a:t>3007 Bern</a:t>
            </a:r>
          </a:p>
          <a:p>
            <a:pPr lvl="0"/>
            <a:endParaRPr lang="de-CH" dirty="0"/>
          </a:p>
        </p:txBody>
      </p:sp>
    </p:spTree>
    <p:extLst>
      <p:ext uri="{BB962C8B-B14F-4D97-AF65-F5344CB8AC3E}">
        <p14:creationId xmlns:p14="http://schemas.microsoft.com/office/powerpoint/2010/main" val="13398808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A4A3A4"/>
          </p15:clr>
        </p15:guide>
        <p15:guide id="2" orient="horz" pos="2568"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chlussfolie zum Bearbeiten">
    <p:bg>
      <p:bgRef idx="1001">
        <a:schemeClr val="bg2"/>
      </p:bgRef>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530A3DEC-48F1-43F8-8E5B-C5EB6D97F9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60000" y="216000"/>
            <a:ext cx="391829" cy="517334"/>
          </a:xfrm>
          <a:prstGeom prst="rect">
            <a:avLst/>
          </a:prstGeom>
        </p:spPr>
      </p:pic>
      <p:sp>
        <p:nvSpPr>
          <p:cNvPr id="8" name="Bildplatzhalter 5">
            <a:extLst>
              <a:ext uri="{FF2B5EF4-FFF2-40B4-BE49-F238E27FC236}">
                <a16:creationId xmlns:a16="http://schemas.microsoft.com/office/drawing/2014/main" id="{B4284055-1B45-4D83-A534-7385CF86FF44}"/>
              </a:ext>
            </a:extLst>
          </p:cNvPr>
          <p:cNvSpPr>
            <a:spLocks noGrp="1"/>
          </p:cNvSpPr>
          <p:nvPr>
            <p:ph type="pic" sz="quarter" idx="10" hasCustomPrompt="1"/>
          </p:nvPr>
        </p:nvSpPr>
        <p:spPr>
          <a:xfrm>
            <a:off x="5879976" y="1268760"/>
            <a:ext cx="4093200" cy="4093200"/>
          </a:xfrm>
          <a:prstGeom prst="rect">
            <a:avLst/>
          </a:prstGeom>
        </p:spPr>
        <p:txBody>
          <a:bodyPr anchor="ctr" anchorCtr="0"/>
          <a:lstStyle>
            <a:lvl1pPr marL="0" indent="0" algn="ctr">
              <a:buNone/>
              <a:defRPr>
                <a:solidFill>
                  <a:schemeClr val="bg2"/>
                </a:solidFill>
              </a:defRPr>
            </a:lvl1pPr>
          </a:lstStyle>
          <a:p>
            <a:r>
              <a:rPr lang="de-CH" dirty="0"/>
              <a:t>Icon durch Klicken einfügen, </a:t>
            </a:r>
            <a:br>
              <a:rPr lang="de-CH" dirty="0"/>
            </a:br>
            <a:r>
              <a:rPr lang="de-CH" dirty="0"/>
              <a:t>Pfad s. links</a:t>
            </a:r>
          </a:p>
        </p:txBody>
      </p:sp>
      <p:sp>
        <p:nvSpPr>
          <p:cNvPr id="9" name="Textfeld 8">
            <a:extLst>
              <a:ext uri="{FF2B5EF4-FFF2-40B4-BE49-F238E27FC236}">
                <a16:creationId xmlns:a16="http://schemas.microsoft.com/office/drawing/2014/main" id="{9D11D671-204C-4A42-9335-2841EB7A3F08}"/>
              </a:ext>
            </a:extLst>
          </p:cNvPr>
          <p:cNvSpPr txBox="1"/>
          <p:nvPr userDrawn="1"/>
        </p:nvSpPr>
        <p:spPr>
          <a:xfrm>
            <a:off x="-2904999" y="0"/>
            <a:ext cx="2664296" cy="954107"/>
          </a:xfrm>
          <a:prstGeom prst="rect">
            <a:avLst/>
          </a:prstGeom>
          <a:noFill/>
        </p:spPr>
        <p:txBody>
          <a:bodyPr wrap="square">
            <a:spAutoFit/>
          </a:bodyPr>
          <a:lstStyle/>
          <a:p>
            <a:r>
              <a:rPr lang="de-CH" sz="1400" b="1" dirty="0"/>
              <a:t>Pfad zu Icons </a:t>
            </a:r>
          </a:p>
          <a:p>
            <a:endParaRPr lang="de-CH" sz="1400" dirty="0"/>
          </a:p>
          <a:p>
            <a:r>
              <a:rPr lang="de-CH" sz="1400" dirty="0"/>
              <a:t>O:\0_All\01_Allgemein\Icon-Auswahl </a:t>
            </a:r>
            <a:r>
              <a:rPr lang="de-CH" sz="1400" dirty="0" err="1"/>
              <a:t>Powerpoint</a:t>
            </a:r>
            <a:endParaRPr lang="de-CH" sz="1400" dirty="0"/>
          </a:p>
        </p:txBody>
      </p:sp>
      <p:sp>
        <p:nvSpPr>
          <p:cNvPr id="10" name="Textplatzhalter 2">
            <a:extLst>
              <a:ext uri="{FF2B5EF4-FFF2-40B4-BE49-F238E27FC236}">
                <a16:creationId xmlns:a16="http://schemas.microsoft.com/office/drawing/2014/main" id="{1C44F03F-65FC-41D4-9CF7-EFEAD91F0AB1}"/>
              </a:ext>
            </a:extLst>
          </p:cNvPr>
          <p:cNvSpPr>
            <a:spLocks noGrp="1"/>
          </p:cNvSpPr>
          <p:nvPr>
            <p:ph type="body" sz="quarter" idx="11" hasCustomPrompt="1"/>
          </p:nvPr>
        </p:nvSpPr>
        <p:spPr>
          <a:xfrm>
            <a:off x="711199" y="1568627"/>
            <a:ext cx="3440113" cy="1125538"/>
          </a:xfrm>
        </p:spPr>
        <p:txBody>
          <a:bodyPr/>
          <a:lstStyle>
            <a:lvl1pPr marL="0" indent="0">
              <a:buNone/>
              <a:defRPr sz="3600"/>
            </a:lvl1pPr>
            <a:lvl2pPr marL="268537" indent="0">
              <a:buNone/>
              <a:defRPr sz="3600"/>
            </a:lvl2pPr>
            <a:lvl3pPr marL="540125" indent="0">
              <a:buNone/>
              <a:defRPr sz="3600"/>
            </a:lvl3pPr>
            <a:lvl4pPr marL="816475" indent="0">
              <a:buNone/>
              <a:defRPr sz="3600"/>
            </a:lvl4pPr>
            <a:lvl5pPr marL="1080125" indent="0">
              <a:buNone/>
              <a:defRPr sz="3600"/>
            </a:lvl5pPr>
          </a:lstStyle>
          <a:p>
            <a:pPr lvl="0"/>
            <a:r>
              <a:rPr lang="de-CH" dirty="0"/>
              <a:t>Vielen Dank!</a:t>
            </a:r>
          </a:p>
        </p:txBody>
      </p:sp>
      <p:sp>
        <p:nvSpPr>
          <p:cNvPr id="11" name="Textplatzhalter 4">
            <a:extLst>
              <a:ext uri="{FF2B5EF4-FFF2-40B4-BE49-F238E27FC236}">
                <a16:creationId xmlns:a16="http://schemas.microsoft.com/office/drawing/2014/main" id="{8A29DF9F-66C6-4B35-B21D-3F4DE5EDEA49}"/>
              </a:ext>
            </a:extLst>
          </p:cNvPr>
          <p:cNvSpPr>
            <a:spLocks noGrp="1"/>
          </p:cNvSpPr>
          <p:nvPr>
            <p:ph type="body" sz="quarter" idx="12" hasCustomPrompt="1"/>
          </p:nvPr>
        </p:nvSpPr>
        <p:spPr>
          <a:xfrm>
            <a:off x="711200" y="3438348"/>
            <a:ext cx="5289550" cy="1800225"/>
          </a:xfrm>
        </p:spPr>
        <p:txBody>
          <a:bodyPr/>
          <a:lstStyle>
            <a:lvl1pPr marL="0" indent="0">
              <a:buNone/>
              <a:defRPr/>
            </a:lvl1pPr>
            <a:lvl2pPr marL="268537" indent="0">
              <a:buNone/>
              <a:defRPr/>
            </a:lvl2pPr>
            <a:lvl3pPr marL="540125" indent="0">
              <a:buNone/>
              <a:defRPr/>
            </a:lvl3pPr>
            <a:lvl4pPr marL="816475" indent="0">
              <a:buNone/>
              <a:defRPr/>
            </a:lvl4pPr>
            <a:lvl5pPr marL="1080125" indent="0">
              <a:buNone/>
              <a:defRPr/>
            </a:lvl5pPr>
          </a:lstStyle>
          <a:p>
            <a:pPr lvl="0"/>
            <a:r>
              <a:rPr lang="de-CH" dirty="0"/>
              <a:t>Pensionskasse des Bundes PUBLICA</a:t>
            </a:r>
          </a:p>
          <a:p>
            <a:pPr lvl="0"/>
            <a:r>
              <a:rPr lang="de-CH" dirty="0" err="1"/>
              <a:t>Eigerstrasse</a:t>
            </a:r>
            <a:r>
              <a:rPr lang="de-CH" dirty="0"/>
              <a:t> 57</a:t>
            </a:r>
          </a:p>
          <a:p>
            <a:pPr lvl="0"/>
            <a:r>
              <a:rPr lang="de-CH" dirty="0"/>
              <a:t>3007 Bern</a:t>
            </a:r>
          </a:p>
        </p:txBody>
      </p:sp>
    </p:spTree>
    <p:extLst>
      <p:ext uri="{BB962C8B-B14F-4D97-AF65-F5344CB8AC3E}">
        <p14:creationId xmlns:p14="http://schemas.microsoft.com/office/powerpoint/2010/main" val="36033869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A4A3A4"/>
          </p15:clr>
        </p15:guide>
        <p15:guide id="2" orient="horz" pos="2568"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Titel eingeben</a:t>
            </a:r>
            <a:endParaRPr lang="de-CH"/>
          </a:p>
        </p:txBody>
      </p:sp>
      <p:sp>
        <p:nvSpPr>
          <p:cNvPr id="4" name="Datumsplatzhalter 3"/>
          <p:cNvSpPr>
            <a:spLocks noGrp="1"/>
          </p:cNvSpPr>
          <p:nvPr>
            <p:ph type="dt" sz="half" idx="10"/>
          </p:nvPr>
        </p:nvSpPr>
        <p:spPr/>
        <p:txBody>
          <a:bodyPr/>
          <a:lstStyle/>
          <a:p>
            <a:fld id="{9E8AABFE-567E-4E0E-BE3A-023B61704BB3}" type="datetime1">
              <a:rPr lang="de-CH" smtClean="0"/>
              <a:t>21.03.2024</a:t>
            </a:fld>
            <a:endParaRPr lang="de-CH"/>
          </a:p>
        </p:txBody>
      </p:sp>
      <p:sp>
        <p:nvSpPr>
          <p:cNvPr id="5" name="Fußzeilenplatzhalter 4"/>
          <p:cNvSpPr>
            <a:spLocks noGrp="1"/>
          </p:cNvSpPr>
          <p:nvPr>
            <p:ph type="ftr" sz="quarter" idx="11"/>
          </p:nvPr>
        </p:nvSpPr>
        <p:spPr/>
        <p:txBody>
          <a:bodyPr/>
          <a:lstStyle/>
          <a:p>
            <a:r>
              <a:rPr lang="de-DE"/>
              <a:t>Fusszeile (Register Einfügen &gt; Kopf- und Fusszeile - "Für alle übernehmen")</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
        <p:nvSpPr>
          <p:cNvPr id="8" name="Textplatzhalter 7">
            <a:extLst>
              <a:ext uri="{FF2B5EF4-FFF2-40B4-BE49-F238E27FC236}">
                <a16:creationId xmlns:a16="http://schemas.microsoft.com/office/drawing/2014/main" id="{D55AA641-8C96-39DD-DC79-09D338AA8452}"/>
              </a:ext>
            </a:extLst>
          </p:cNvPr>
          <p:cNvSpPr>
            <a:spLocks noGrp="1"/>
          </p:cNvSpPr>
          <p:nvPr>
            <p:ph type="body" sz="quarter" idx="13" hasCustomPrompt="1"/>
          </p:nvPr>
        </p:nvSpPr>
        <p:spPr>
          <a:xfrm>
            <a:off x="711200" y="1557338"/>
            <a:ext cx="8913813" cy="4594225"/>
          </a:xfrm>
          <a:prstGeom prst="rect">
            <a:avLst/>
          </a:prstGeom>
        </p:spPr>
        <p:txBody>
          <a:bodyPr/>
          <a:lstStyle>
            <a:lvl1pPr marL="0" indent="0">
              <a:buNone/>
              <a:defRPr/>
            </a:lvl1pPr>
            <a:lvl2pPr marL="0" indent="0">
              <a:buNone/>
              <a:defRPr/>
            </a:lvl2pPr>
          </a:lstStyle>
          <a:p>
            <a:pPr lvl="0"/>
            <a:r>
              <a:rPr lang="de-DE"/>
              <a:t>Text eingeben</a:t>
            </a:r>
          </a:p>
        </p:txBody>
      </p:sp>
    </p:spTree>
    <p:extLst>
      <p:ext uri="{BB962C8B-B14F-4D97-AF65-F5344CB8AC3E}">
        <p14:creationId xmlns:p14="http://schemas.microsoft.com/office/powerpoint/2010/main" val="212334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eite mit Titel und Untertitel">
    <p:spTree>
      <p:nvGrpSpPr>
        <p:cNvPr id="1" name=""/>
        <p:cNvGrpSpPr/>
        <p:nvPr/>
      </p:nvGrpSpPr>
      <p:grpSpPr>
        <a:xfrm>
          <a:off x="0" y="0"/>
          <a:ext cx="0" cy="0"/>
          <a:chOff x="0" y="0"/>
          <a:chExt cx="0" cy="0"/>
        </a:xfrm>
      </p:grpSpPr>
      <p:pic>
        <p:nvPicPr>
          <p:cNvPr id="7" name="Bildplatzhalter 7">
            <a:extLst>
              <a:ext uri="{FF2B5EF4-FFF2-40B4-BE49-F238E27FC236}">
                <a16:creationId xmlns:a16="http://schemas.microsoft.com/office/drawing/2014/main" id="{83B1F390-6848-4B11-BAE1-030F7B0ADA6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367212" y="1557339"/>
            <a:ext cx="7105651" cy="4608512"/>
          </a:xfrm>
          <a:prstGeom prst="rect">
            <a:avLst/>
          </a:prstGeom>
        </p:spPr>
      </p:pic>
      <p:sp>
        <p:nvSpPr>
          <p:cNvPr id="3" name="Titel 5">
            <a:extLst>
              <a:ext uri="{FF2B5EF4-FFF2-40B4-BE49-F238E27FC236}">
                <a16:creationId xmlns:a16="http://schemas.microsoft.com/office/drawing/2014/main" id="{59A7AEAB-F510-49FD-8EF7-20AF68C1D545}"/>
              </a:ext>
            </a:extLst>
          </p:cNvPr>
          <p:cNvSpPr>
            <a:spLocks noGrp="1"/>
          </p:cNvSpPr>
          <p:nvPr>
            <p:ph type="title" hasCustomPrompt="1"/>
          </p:nvPr>
        </p:nvSpPr>
        <p:spPr>
          <a:xfrm>
            <a:off x="704721" y="1557323"/>
            <a:ext cx="3440114" cy="1152129"/>
          </a:xfrm>
          <a:prstGeom prst="rect">
            <a:avLst/>
          </a:prstGeom>
        </p:spPr>
        <p:txBody>
          <a:bodyPr lIns="0" tIns="0" rIns="0" bIns="0"/>
          <a:lstStyle>
            <a:lvl1pPr>
              <a:defRPr sz="3600">
                <a:solidFill>
                  <a:schemeClr val="tx1"/>
                </a:solidFill>
              </a:defRPr>
            </a:lvl1pPr>
          </a:lstStyle>
          <a:p>
            <a:r>
              <a:rPr lang="de-DE" dirty="0"/>
              <a:t>Bereit für die Pensionierung</a:t>
            </a:r>
            <a:endParaRPr lang="de-CH" dirty="0"/>
          </a:p>
        </p:txBody>
      </p:sp>
      <p:sp>
        <p:nvSpPr>
          <p:cNvPr id="4" name="Textplatzhalter 8">
            <a:extLst>
              <a:ext uri="{FF2B5EF4-FFF2-40B4-BE49-F238E27FC236}">
                <a16:creationId xmlns:a16="http://schemas.microsoft.com/office/drawing/2014/main" id="{3B24DEEB-9A57-43D1-9E7A-8A7948EF4EE6}"/>
              </a:ext>
            </a:extLst>
          </p:cNvPr>
          <p:cNvSpPr>
            <a:spLocks noGrp="1"/>
          </p:cNvSpPr>
          <p:nvPr>
            <p:ph type="body" sz="quarter" idx="10" hasCustomPrompt="1"/>
          </p:nvPr>
        </p:nvSpPr>
        <p:spPr>
          <a:xfrm>
            <a:off x="719138" y="4365104"/>
            <a:ext cx="3432175" cy="1848254"/>
          </a:xfrm>
          <a:prstGeom prst="rect">
            <a:avLst/>
          </a:prstGeom>
        </p:spPr>
        <p:txBody>
          <a:bodyPr lIns="0" tIns="0" rIns="0" bIns="0" anchor="b" anchorCtr="0"/>
          <a:lstStyle>
            <a:lvl1pPr marL="0" indent="0">
              <a:buNone/>
              <a:defRPr>
                <a:solidFill>
                  <a:schemeClr val="tx1"/>
                </a:solidFill>
              </a:defRPr>
            </a:lvl1pPr>
            <a:lvl2pPr marL="268537" indent="0">
              <a:buNone/>
              <a:defRPr/>
            </a:lvl2pPr>
            <a:lvl3pPr marL="540125" indent="0">
              <a:buNone/>
              <a:defRPr/>
            </a:lvl3pPr>
            <a:lvl4pPr marL="816475" indent="0">
              <a:buNone/>
              <a:defRPr/>
            </a:lvl4pPr>
            <a:lvl5pPr marL="1080125" indent="0">
              <a:buNone/>
              <a:defRPr/>
            </a:lvl5pPr>
          </a:lstStyle>
          <a:p>
            <a:r>
              <a:rPr lang="de-CH" dirty="0"/>
              <a:t>Vorname Name</a:t>
            </a:r>
            <a:br>
              <a:rPr lang="de-CH" dirty="0"/>
            </a:br>
            <a:r>
              <a:rPr lang="de-CH" dirty="0"/>
              <a:t>Funktion</a:t>
            </a:r>
          </a:p>
          <a:p>
            <a:r>
              <a:rPr lang="de-CH" dirty="0"/>
              <a:t>PUBLICA</a:t>
            </a:r>
          </a:p>
          <a:p>
            <a:endParaRPr lang="de-CH" dirty="0"/>
          </a:p>
          <a:p>
            <a:r>
              <a:rPr lang="de-CH" dirty="0"/>
              <a:t>Datum</a:t>
            </a:r>
          </a:p>
        </p:txBody>
      </p:sp>
      <p:sp>
        <p:nvSpPr>
          <p:cNvPr id="5" name="Textplatzhalter 8">
            <a:extLst>
              <a:ext uri="{FF2B5EF4-FFF2-40B4-BE49-F238E27FC236}">
                <a16:creationId xmlns:a16="http://schemas.microsoft.com/office/drawing/2014/main" id="{44FEDB0C-585C-4675-802F-CFDE850D976C}"/>
              </a:ext>
            </a:extLst>
          </p:cNvPr>
          <p:cNvSpPr>
            <a:spLocks noGrp="1"/>
          </p:cNvSpPr>
          <p:nvPr>
            <p:ph type="body" sz="quarter" idx="11" hasCustomPrompt="1"/>
          </p:nvPr>
        </p:nvSpPr>
        <p:spPr>
          <a:xfrm>
            <a:off x="719138" y="2780928"/>
            <a:ext cx="3432175" cy="1152128"/>
          </a:xfrm>
          <a:prstGeom prst="rect">
            <a:avLst/>
          </a:prstGeom>
        </p:spPr>
        <p:txBody>
          <a:bodyPr lIns="0" tIns="0" rIns="0" bIns="0" anchor="t" anchorCtr="0"/>
          <a:lstStyle>
            <a:lvl1pPr marL="0" indent="0">
              <a:buNone/>
              <a:defRPr>
                <a:solidFill>
                  <a:schemeClr val="tx1"/>
                </a:solidFill>
              </a:defRPr>
            </a:lvl1pPr>
            <a:lvl2pPr marL="268537" indent="0">
              <a:buNone/>
              <a:defRPr/>
            </a:lvl2pPr>
            <a:lvl3pPr marL="540125" indent="0">
              <a:buNone/>
              <a:defRPr/>
            </a:lvl3pPr>
            <a:lvl4pPr marL="816475" indent="0">
              <a:buNone/>
              <a:defRPr/>
            </a:lvl4pPr>
            <a:lvl5pPr marL="1080125" indent="0">
              <a:buNone/>
              <a:defRPr/>
            </a:lvl5pPr>
          </a:lstStyle>
          <a:p>
            <a:r>
              <a:rPr lang="de-CH" dirty="0"/>
              <a:t>13.06.2023 / 10:45–12:30 h (Online)</a:t>
            </a:r>
          </a:p>
        </p:txBody>
      </p:sp>
    </p:spTree>
    <p:extLst>
      <p:ext uri="{BB962C8B-B14F-4D97-AF65-F5344CB8AC3E}">
        <p14:creationId xmlns:p14="http://schemas.microsoft.com/office/powerpoint/2010/main" val="15547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eite mit 2-zeiligem Titel und Untertitel">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ABA1BCBC-5760-43D7-B779-0D77E81ACEC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366318" y="1557337"/>
            <a:ext cx="7106545" cy="4608513"/>
          </a:xfrm>
          <a:prstGeom prst="rect">
            <a:avLst/>
          </a:prstGeom>
        </p:spPr>
      </p:pic>
      <p:sp>
        <p:nvSpPr>
          <p:cNvPr id="4" name="Textplatzhalter 8">
            <a:extLst>
              <a:ext uri="{FF2B5EF4-FFF2-40B4-BE49-F238E27FC236}">
                <a16:creationId xmlns:a16="http://schemas.microsoft.com/office/drawing/2014/main" id="{80D51024-7F0D-459B-81C1-DFE3694697E9}"/>
              </a:ext>
            </a:extLst>
          </p:cNvPr>
          <p:cNvSpPr>
            <a:spLocks noGrp="1"/>
          </p:cNvSpPr>
          <p:nvPr>
            <p:ph type="body" sz="quarter" idx="10" hasCustomPrompt="1"/>
          </p:nvPr>
        </p:nvSpPr>
        <p:spPr>
          <a:xfrm>
            <a:off x="719138" y="4052770"/>
            <a:ext cx="3432175" cy="2160588"/>
          </a:xfrm>
          <a:prstGeom prst="rect">
            <a:avLst/>
          </a:prstGeom>
        </p:spPr>
        <p:txBody>
          <a:bodyPr lIns="0" tIns="0" rIns="0" bIns="0" anchor="b" anchorCtr="0"/>
          <a:lstStyle>
            <a:lvl1pPr marL="0" indent="0">
              <a:buNone/>
              <a:defRPr>
                <a:solidFill>
                  <a:schemeClr val="tx1"/>
                </a:solidFill>
              </a:defRPr>
            </a:lvl1pPr>
            <a:lvl2pPr marL="268537" indent="0">
              <a:buNone/>
              <a:defRPr/>
            </a:lvl2pPr>
            <a:lvl3pPr marL="540125" indent="0">
              <a:buNone/>
              <a:defRPr/>
            </a:lvl3pPr>
            <a:lvl4pPr marL="816475" indent="0">
              <a:buNone/>
              <a:defRPr/>
            </a:lvl4pPr>
            <a:lvl5pPr marL="1080125" indent="0">
              <a:buNone/>
              <a:defRPr/>
            </a:lvl5pPr>
          </a:lstStyle>
          <a:p>
            <a:r>
              <a:rPr lang="de-CH" dirty="0"/>
              <a:t>Vorname Name</a:t>
            </a:r>
            <a:br>
              <a:rPr lang="de-CH" dirty="0"/>
            </a:br>
            <a:r>
              <a:rPr lang="de-CH" dirty="0"/>
              <a:t>Funktion</a:t>
            </a:r>
          </a:p>
          <a:p>
            <a:r>
              <a:rPr lang="de-CH" dirty="0"/>
              <a:t>PUBLICA</a:t>
            </a:r>
          </a:p>
          <a:p>
            <a:endParaRPr lang="de-CH" dirty="0"/>
          </a:p>
          <a:p>
            <a:r>
              <a:rPr lang="de-CH" dirty="0"/>
              <a:t>Datum</a:t>
            </a:r>
          </a:p>
        </p:txBody>
      </p:sp>
      <p:sp>
        <p:nvSpPr>
          <p:cNvPr id="5" name="Titel 5">
            <a:extLst>
              <a:ext uri="{FF2B5EF4-FFF2-40B4-BE49-F238E27FC236}">
                <a16:creationId xmlns:a16="http://schemas.microsoft.com/office/drawing/2014/main" id="{A2441684-3FAA-4FD9-936E-E17F85CC483D}"/>
              </a:ext>
            </a:extLst>
          </p:cNvPr>
          <p:cNvSpPr>
            <a:spLocks noGrp="1"/>
          </p:cNvSpPr>
          <p:nvPr>
            <p:ph type="title" hasCustomPrompt="1"/>
          </p:nvPr>
        </p:nvSpPr>
        <p:spPr>
          <a:xfrm>
            <a:off x="704721" y="1557323"/>
            <a:ext cx="3440114" cy="1152129"/>
          </a:xfrm>
          <a:prstGeom prst="rect">
            <a:avLst/>
          </a:prstGeom>
        </p:spPr>
        <p:txBody>
          <a:bodyPr lIns="0" tIns="0" rIns="0" bIns="0"/>
          <a:lstStyle>
            <a:lvl1pPr>
              <a:defRPr sz="3600">
                <a:solidFill>
                  <a:schemeClr val="tx1"/>
                </a:solidFill>
              </a:defRPr>
            </a:lvl1pPr>
          </a:lstStyle>
          <a:p>
            <a:r>
              <a:rPr lang="de-DE" dirty="0"/>
              <a:t>GoLive </a:t>
            </a:r>
            <a:br>
              <a:rPr lang="de-DE" dirty="0"/>
            </a:br>
            <a:r>
              <a:rPr lang="de-DE" dirty="0"/>
              <a:t>Erweiterung</a:t>
            </a:r>
            <a:endParaRPr lang="de-CH" dirty="0"/>
          </a:p>
        </p:txBody>
      </p:sp>
      <p:sp>
        <p:nvSpPr>
          <p:cNvPr id="6" name="Textplatzhalter 8">
            <a:extLst>
              <a:ext uri="{FF2B5EF4-FFF2-40B4-BE49-F238E27FC236}">
                <a16:creationId xmlns:a16="http://schemas.microsoft.com/office/drawing/2014/main" id="{2D69F18A-6CE6-4264-BBF9-5DD988429BE1}"/>
              </a:ext>
            </a:extLst>
          </p:cNvPr>
          <p:cNvSpPr>
            <a:spLocks noGrp="1"/>
          </p:cNvSpPr>
          <p:nvPr>
            <p:ph type="body" sz="quarter" idx="11" hasCustomPrompt="1"/>
          </p:nvPr>
        </p:nvSpPr>
        <p:spPr>
          <a:xfrm>
            <a:off x="719138" y="2780928"/>
            <a:ext cx="3432175" cy="1152128"/>
          </a:xfrm>
          <a:prstGeom prst="rect">
            <a:avLst/>
          </a:prstGeom>
        </p:spPr>
        <p:txBody>
          <a:bodyPr lIns="0" tIns="0" rIns="0" bIns="0" anchor="t" anchorCtr="0"/>
          <a:lstStyle>
            <a:lvl1pPr marL="0" indent="0">
              <a:buNone/>
              <a:defRPr>
                <a:solidFill>
                  <a:schemeClr val="tx1"/>
                </a:solidFill>
              </a:defRPr>
            </a:lvl1pPr>
            <a:lvl2pPr marL="268537" indent="0">
              <a:buNone/>
              <a:defRPr/>
            </a:lvl2pPr>
            <a:lvl3pPr marL="540125" indent="0">
              <a:buNone/>
              <a:defRPr/>
            </a:lvl3pPr>
            <a:lvl4pPr marL="816475" indent="0">
              <a:buNone/>
              <a:defRPr/>
            </a:lvl4pPr>
            <a:lvl5pPr marL="1080125" indent="0">
              <a:buNone/>
              <a:defRPr/>
            </a:lvl5pPr>
          </a:lstStyle>
          <a:p>
            <a:r>
              <a:rPr lang="de-CH" dirty="0" err="1"/>
              <a:t>Arbeitgebendenportal</a:t>
            </a:r>
            <a:endParaRPr lang="de-CH" dirty="0"/>
          </a:p>
        </p:txBody>
      </p:sp>
    </p:spTree>
    <p:extLst>
      <p:ext uri="{BB962C8B-B14F-4D97-AF65-F5344CB8AC3E}">
        <p14:creationId xmlns:p14="http://schemas.microsoft.com/office/powerpoint/2010/main" val="178686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9404" y="797176"/>
            <a:ext cx="8905609" cy="399579"/>
          </a:xfrm>
        </p:spPr>
        <p:txBody>
          <a:bodyPr/>
          <a:lstStyle>
            <a:lvl1pPr>
              <a:defRPr/>
            </a:lvl1pPr>
          </a:lstStyle>
          <a:p>
            <a:r>
              <a:rPr lang="de-DE" dirty="0"/>
              <a:t>Titel eingeben „Agenda“</a:t>
            </a:r>
            <a:endParaRPr lang="de-CH" dirty="0"/>
          </a:p>
        </p:txBody>
      </p:sp>
      <p:sp>
        <p:nvSpPr>
          <p:cNvPr id="3" name="Inhaltsplatzhalter 2"/>
          <p:cNvSpPr>
            <a:spLocks noGrp="1"/>
          </p:cNvSpPr>
          <p:nvPr>
            <p:ph idx="1" hasCustomPrompt="1"/>
          </p:nvPr>
        </p:nvSpPr>
        <p:spPr>
          <a:xfrm>
            <a:off x="719403" y="1556792"/>
            <a:ext cx="8905610" cy="4608512"/>
          </a:xfrm>
          <a:prstGeom prst="rect">
            <a:avLst/>
          </a:prstGeom>
        </p:spPr>
        <p:txBody>
          <a:bodyPr/>
          <a:lstStyle>
            <a:lvl1pPr marL="342900" indent="-342900">
              <a:buFont typeface="+mj-lt"/>
              <a:buAutoNum type="arabicPeriod"/>
              <a:defRPr/>
            </a:lvl1pPr>
          </a:lstStyle>
          <a:p>
            <a:pPr lvl="0"/>
            <a:r>
              <a:rPr lang="de-DE" dirty="0"/>
              <a:t>Thema eingeben - </a:t>
            </a:r>
            <a:r>
              <a:rPr lang="de-DE" dirty="0" err="1"/>
              <a:t>Shift+Enter</a:t>
            </a:r>
            <a:r>
              <a:rPr lang="de-DE" dirty="0"/>
              <a:t> = Zeilenschaltung, Enter = neue Nummer</a:t>
            </a:r>
            <a:endParaRPr lang="de-CH" dirty="0"/>
          </a:p>
        </p:txBody>
      </p:sp>
      <p:sp>
        <p:nvSpPr>
          <p:cNvPr id="5" name="Fußzeilenplatzhalter 4"/>
          <p:cNvSpPr>
            <a:spLocks noGrp="1"/>
          </p:cNvSpPr>
          <p:nvPr>
            <p:ph type="ftr" sz="quarter" idx="11"/>
          </p:nvPr>
        </p:nvSpPr>
        <p:spPr/>
        <p:txBody>
          <a:bodyPr/>
          <a:lstStyle/>
          <a:p>
            <a:r>
              <a:rPr lang="de-DE"/>
              <a:t>Fusszeile (Register Einfügen &gt; Kopf- und Fusszeile - "Für alle übernehmen")</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Tree>
    <p:extLst>
      <p:ext uri="{BB962C8B-B14F-4D97-AF65-F5344CB8AC3E}">
        <p14:creationId xmlns:p14="http://schemas.microsoft.com/office/powerpoint/2010/main" val="80234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Zwischenfolie">
    <p:bg>
      <p:bgRef idx="1001">
        <a:schemeClr val="bg2"/>
      </p:bgRef>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530A3DEC-48F1-43F8-8E5B-C5EB6D97F9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60000" y="216000"/>
            <a:ext cx="391829" cy="517334"/>
          </a:xfrm>
          <a:prstGeom prst="rect">
            <a:avLst/>
          </a:prstGeom>
        </p:spPr>
      </p:pic>
      <p:pic>
        <p:nvPicPr>
          <p:cNvPr id="16" name="Bildplatzhalter 16">
            <a:extLst>
              <a:ext uri="{FF2B5EF4-FFF2-40B4-BE49-F238E27FC236}">
                <a16:creationId xmlns:a16="http://schemas.microsoft.com/office/drawing/2014/main" id="{D5AB031C-0F37-4533-9489-F352B442267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911190" y="1469287"/>
            <a:ext cx="1828296" cy="1828296"/>
          </a:xfrm>
          <a:prstGeom prst="rect">
            <a:avLst/>
          </a:prstGeom>
        </p:spPr>
      </p:pic>
      <p:sp>
        <p:nvSpPr>
          <p:cNvPr id="5" name="Textplatzhalter 4">
            <a:extLst>
              <a:ext uri="{FF2B5EF4-FFF2-40B4-BE49-F238E27FC236}">
                <a16:creationId xmlns:a16="http://schemas.microsoft.com/office/drawing/2014/main" id="{08AD1FF2-DE9A-439C-83B2-4D6D589B4F5D}"/>
              </a:ext>
            </a:extLst>
          </p:cNvPr>
          <p:cNvSpPr>
            <a:spLocks noGrp="1"/>
          </p:cNvSpPr>
          <p:nvPr>
            <p:ph type="body" sz="quarter" idx="10" hasCustomPrompt="1"/>
          </p:nvPr>
        </p:nvSpPr>
        <p:spPr>
          <a:xfrm>
            <a:off x="711200" y="1568627"/>
            <a:ext cx="7113588" cy="1572341"/>
          </a:xfrm>
        </p:spPr>
        <p:txBody>
          <a:bodyPr/>
          <a:lstStyle>
            <a:lvl1pPr marL="0" indent="0">
              <a:buNone/>
              <a:defRPr sz="3600"/>
            </a:lvl1pPr>
            <a:lvl2pPr marL="268537" indent="0">
              <a:buNone/>
              <a:defRPr sz="3600"/>
            </a:lvl2pPr>
            <a:lvl3pPr marL="540125" indent="0">
              <a:buNone/>
              <a:defRPr sz="3600"/>
            </a:lvl3pPr>
            <a:lvl4pPr marL="816475" indent="0">
              <a:buNone/>
              <a:defRPr sz="3600"/>
            </a:lvl4pPr>
            <a:lvl5pPr marL="1080125" indent="0">
              <a:buNone/>
              <a:defRPr sz="3600"/>
            </a:lvl5pPr>
          </a:lstStyle>
          <a:p>
            <a:pPr lvl="0"/>
            <a:r>
              <a:rPr lang="de-DE" dirty="0"/>
              <a:t>Zwischenfolie / Kapitel</a:t>
            </a:r>
            <a:endParaRPr lang="de-CH" dirty="0"/>
          </a:p>
        </p:txBody>
      </p:sp>
    </p:spTree>
    <p:extLst>
      <p:ext uri="{BB962C8B-B14F-4D97-AF65-F5344CB8AC3E}">
        <p14:creationId xmlns:p14="http://schemas.microsoft.com/office/powerpoint/2010/main" val="20427814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A4A3A4"/>
          </p15:clr>
        </p15:guide>
        <p15:guide id="2" orient="horz" pos="2568"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Zwischenfolie Icon Platzhalter">
    <p:bg>
      <p:bgRef idx="1001">
        <a:schemeClr val="bg2"/>
      </p:bgRef>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530A3DEC-48F1-43F8-8E5B-C5EB6D97F9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60000" y="216000"/>
            <a:ext cx="391829" cy="517334"/>
          </a:xfrm>
          <a:prstGeom prst="rect">
            <a:avLst/>
          </a:prstGeom>
        </p:spPr>
      </p:pic>
      <p:sp>
        <p:nvSpPr>
          <p:cNvPr id="8" name="Bildplatzhalter 5">
            <a:extLst>
              <a:ext uri="{FF2B5EF4-FFF2-40B4-BE49-F238E27FC236}">
                <a16:creationId xmlns:a16="http://schemas.microsoft.com/office/drawing/2014/main" id="{FBE47C9F-C0DC-4ABC-993C-5D2F24375422}"/>
              </a:ext>
            </a:extLst>
          </p:cNvPr>
          <p:cNvSpPr>
            <a:spLocks noGrp="1"/>
          </p:cNvSpPr>
          <p:nvPr>
            <p:ph type="pic" sz="quarter" idx="10" hasCustomPrompt="1"/>
          </p:nvPr>
        </p:nvSpPr>
        <p:spPr>
          <a:xfrm>
            <a:off x="7925460" y="1440894"/>
            <a:ext cx="1800000" cy="1800200"/>
          </a:xfrm>
          <a:prstGeom prst="rect">
            <a:avLst/>
          </a:prstGeom>
        </p:spPr>
        <p:txBody>
          <a:bodyPr anchor="ctr" anchorCtr="0"/>
          <a:lstStyle>
            <a:lvl1pPr marL="0" indent="0" algn="ctr">
              <a:buNone/>
              <a:defRPr>
                <a:solidFill>
                  <a:schemeClr val="bg2"/>
                </a:solidFill>
              </a:defRPr>
            </a:lvl1pPr>
          </a:lstStyle>
          <a:p>
            <a:r>
              <a:rPr lang="de-CH" dirty="0"/>
              <a:t>Icon durch Klicken einfügen, Pfad s. links</a:t>
            </a:r>
          </a:p>
        </p:txBody>
      </p:sp>
      <p:sp>
        <p:nvSpPr>
          <p:cNvPr id="11" name="Textfeld 10">
            <a:extLst>
              <a:ext uri="{FF2B5EF4-FFF2-40B4-BE49-F238E27FC236}">
                <a16:creationId xmlns:a16="http://schemas.microsoft.com/office/drawing/2014/main" id="{D7003B6F-9B4B-44F3-8662-7BD2200C8618}"/>
              </a:ext>
            </a:extLst>
          </p:cNvPr>
          <p:cNvSpPr txBox="1"/>
          <p:nvPr userDrawn="1"/>
        </p:nvSpPr>
        <p:spPr>
          <a:xfrm>
            <a:off x="-3193032" y="0"/>
            <a:ext cx="3096343" cy="738664"/>
          </a:xfrm>
          <a:prstGeom prst="rect">
            <a:avLst/>
          </a:prstGeom>
          <a:noFill/>
        </p:spPr>
        <p:txBody>
          <a:bodyPr wrap="square">
            <a:spAutoFit/>
          </a:bodyPr>
          <a:lstStyle/>
          <a:p>
            <a:r>
              <a:rPr lang="de-CH" sz="1400" b="1" dirty="0">
                <a:solidFill>
                  <a:schemeClr val="bg1"/>
                </a:solidFill>
              </a:rPr>
              <a:t>Pfad zu Bilder und Icons </a:t>
            </a:r>
          </a:p>
          <a:p>
            <a:endParaRPr lang="de-CH" sz="1400" dirty="0">
              <a:solidFill>
                <a:schemeClr val="bg1"/>
              </a:solidFill>
            </a:endParaRPr>
          </a:p>
          <a:p>
            <a:r>
              <a:rPr lang="de-CH" sz="1400" dirty="0">
                <a:solidFill>
                  <a:schemeClr val="bg1"/>
                </a:solidFill>
              </a:rPr>
              <a:t>O:\5_STAB\52_UK\Powerpoint 2023</a:t>
            </a:r>
          </a:p>
        </p:txBody>
      </p:sp>
      <p:sp>
        <p:nvSpPr>
          <p:cNvPr id="6" name="Textplatzhalter 4">
            <a:extLst>
              <a:ext uri="{FF2B5EF4-FFF2-40B4-BE49-F238E27FC236}">
                <a16:creationId xmlns:a16="http://schemas.microsoft.com/office/drawing/2014/main" id="{7215407A-0F35-4BE1-BC44-274A8D5B4407}"/>
              </a:ext>
            </a:extLst>
          </p:cNvPr>
          <p:cNvSpPr>
            <a:spLocks noGrp="1"/>
          </p:cNvSpPr>
          <p:nvPr>
            <p:ph type="body" sz="quarter" idx="11" hasCustomPrompt="1"/>
          </p:nvPr>
        </p:nvSpPr>
        <p:spPr>
          <a:xfrm>
            <a:off x="711200" y="1568626"/>
            <a:ext cx="7113588" cy="1573200"/>
          </a:xfrm>
        </p:spPr>
        <p:txBody>
          <a:bodyPr/>
          <a:lstStyle>
            <a:lvl1pPr marL="0" indent="0">
              <a:buNone/>
              <a:defRPr sz="3600"/>
            </a:lvl1pPr>
            <a:lvl2pPr marL="268537" indent="0">
              <a:buNone/>
              <a:defRPr sz="3600"/>
            </a:lvl2pPr>
            <a:lvl3pPr marL="540125" indent="0">
              <a:buNone/>
              <a:defRPr sz="3600"/>
            </a:lvl3pPr>
            <a:lvl4pPr marL="816475" indent="0">
              <a:buNone/>
              <a:defRPr sz="3600"/>
            </a:lvl4pPr>
            <a:lvl5pPr marL="1080125" indent="0">
              <a:buNone/>
              <a:defRPr sz="3600"/>
            </a:lvl5pPr>
          </a:lstStyle>
          <a:p>
            <a:pPr lvl="0"/>
            <a:r>
              <a:rPr lang="de-DE" dirty="0"/>
              <a:t>Zwischenfolie / Kapitel</a:t>
            </a:r>
            <a:endParaRPr lang="de-CH" dirty="0"/>
          </a:p>
        </p:txBody>
      </p:sp>
    </p:spTree>
    <p:extLst>
      <p:ext uri="{BB962C8B-B14F-4D97-AF65-F5344CB8AC3E}">
        <p14:creationId xmlns:p14="http://schemas.microsoft.com/office/powerpoint/2010/main" val="16283710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A4A3A4"/>
          </p15:clr>
        </p15:guide>
        <p15:guide id="2" orient="horz" pos="2568"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lie visuelle Pause - mündliche Erläuterungen">
    <p:bg>
      <p:bgRef idx="1001">
        <a:schemeClr val="bg2"/>
      </p:bgRef>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530A3DEC-48F1-43F8-8E5B-C5EB6D97F9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60000" y="216000"/>
            <a:ext cx="391829" cy="517334"/>
          </a:xfrm>
          <a:prstGeom prst="rect">
            <a:avLst/>
          </a:prstGeom>
        </p:spPr>
      </p:pic>
      <p:pic>
        <p:nvPicPr>
          <p:cNvPr id="9" name="Bildplatzhalter 16">
            <a:extLst>
              <a:ext uri="{FF2B5EF4-FFF2-40B4-BE49-F238E27FC236}">
                <a16:creationId xmlns:a16="http://schemas.microsoft.com/office/drawing/2014/main" id="{D34AA3C8-1C82-4058-8965-A63A89BB98E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07368" y="1281548"/>
            <a:ext cx="4104456" cy="4104456"/>
          </a:xfrm>
          <a:prstGeom prst="rect">
            <a:avLst/>
          </a:prstGeom>
        </p:spPr>
      </p:pic>
    </p:spTree>
    <p:extLst>
      <p:ext uri="{BB962C8B-B14F-4D97-AF65-F5344CB8AC3E}">
        <p14:creationId xmlns:p14="http://schemas.microsoft.com/office/powerpoint/2010/main" val="42525203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A4A3A4"/>
          </p15:clr>
        </p15:guide>
        <p15:guide id="2" orient="horz" pos="2568"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wischenfolie Zitat">
    <p:bg>
      <p:bgRef idx="1001">
        <a:schemeClr val="bg2"/>
      </p:bgRef>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530A3DEC-48F1-43F8-8E5B-C5EB6D97F9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160000" y="216000"/>
            <a:ext cx="391829" cy="517334"/>
          </a:xfrm>
          <a:prstGeom prst="rect">
            <a:avLst/>
          </a:prstGeom>
        </p:spPr>
      </p:pic>
      <p:sp>
        <p:nvSpPr>
          <p:cNvPr id="7" name="Textplatzhalter 6">
            <a:extLst>
              <a:ext uri="{FF2B5EF4-FFF2-40B4-BE49-F238E27FC236}">
                <a16:creationId xmlns:a16="http://schemas.microsoft.com/office/drawing/2014/main" id="{144CDD8C-5462-452F-86B9-BBE21856D5EC}"/>
              </a:ext>
            </a:extLst>
          </p:cNvPr>
          <p:cNvSpPr>
            <a:spLocks noGrp="1"/>
          </p:cNvSpPr>
          <p:nvPr>
            <p:ph type="body" sz="quarter" idx="10" hasCustomPrompt="1"/>
          </p:nvPr>
        </p:nvSpPr>
        <p:spPr>
          <a:xfrm>
            <a:off x="711200" y="1557338"/>
            <a:ext cx="8913813" cy="1844675"/>
          </a:xfrm>
        </p:spPr>
        <p:txBody>
          <a:bodyPr/>
          <a:lstStyle>
            <a:lvl1pPr marL="0" indent="0">
              <a:buNone/>
              <a:defRPr sz="3600"/>
            </a:lvl1pPr>
            <a:lvl2pPr marL="268537" indent="0">
              <a:buNone/>
              <a:defRPr sz="3600"/>
            </a:lvl2pPr>
            <a:lvl3pPr marL="540125" indent="0">
              <a:buNone/>
              <a:defRPr sz="3600"/>
            </a:lvl3pPr>
            <a:lvl4pPr marL="816475" indent="0">
              <a:buNone/>
              <a:defRPr sz="3600"/>
            </a:lvl4pPr>
            <a:lvl5pPr marL="1080125" indent="0">
              <a:buNone/>
              <a:defRPr sz="3600"/>
            </a:lvl5pPr>
          </a:lstStyle>
          <a:p>
            <a:pPr lvl="0"/>
            <a:r>
              <a:rPr lang="de-DE" dirty="0"/>
              <a:t>Zwischenfolie</a:t>
            </a:r>
            <a:br>
              <a:rPr lang="de-DE" dirty="0"/>
            </a:br>
            <a:r>
              <a:rPr lang="de-DE" dirty="0"/>
              <a:t>Zitat einfügen – max. 3 Zeilen</a:t>
            </a:r>
            <a:endParaRPr lang="de-CH" dirty="0"/>
          </a:p>
        </p:txBody>
      </p:sp>
    </p:spTree>
    <p:extLst>
      <p:ext uri="{BB962C8B-B14F-4D97-AF65-F5344CB8AC3E}">
        <p14:creationId xmlns:p14="http://schemas.microsoft.com/office/powerpoint/2010/main" val="12230738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A4A3A4"/>
          </p15:clr>
        </p15:guide>
        <p15:guide id="2" orient="horz" pos="2568" userDrawn="1">
          <p15:clr>
            <a:srgbClr val="A4A3A4"/>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5.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1CAD0806-00CB-4A56-889E-E48E733B2545}"/>
              </a:ext>
            </a:extLst>
          </p:cNvPr>
          <p:cNvPicPr>
            <a:picLocks noChangeAspect="1"/>
          </p:cNvPicPr>
          <p:nvPr userDrawn="1"/>
        </p:nvPicPr>
        <p:blipFill>
          <a:blip r:embed="rId6" cstate="hqprint">
            <a:extLst>
              <a:ext uri="{28A0092B-C50C-407E-A947-70E740481C1C}">
                <a14:useLocalDpi xmlns:a14="http://schemas.microsoft.com/office/drawing/2010/main"/>
              </a:ext>
            </a:extLst>
          </a:blip>
          <a:srcRect/>
          <a:stretch/>
        </p:blipFill>
        <p:spPr>
          <a:xfrm>
            <a:off x="10206060" y="259168"/>
            <a:ext cx="1276093" cy="361520"/>
          </a:xfrm>
          <a:prstGeom prst="rect">
            <a:avLst/>
          </a:prstGeom>
        </p:spPr>
      </p:pic>
      <p:sp>
        <p:nvSpPr>
          <p:cNvPr id="6" name="Textfeld 5">
            <a:extLst>
              <a:ext uri="{FF2B5EF4-FFF2-40B4-BE49-F238E27FC236}">
                <a16:creationId xmlns:a16="http://schemas.microsoft.com/office/drawing/2014/main" id="{0050CB6D-B66A-4907-867F-5B16EB00C098}"/>
              </a:ext>
            </a:extLst>
          </p:cNvPr>
          <p:cNvSpPr txBox="1"/>
          <p:nvPr userDrawn="1"/>
        </p:nvSpPr>
        <p:spPr>
          <a:xfrm>
            <a:off x="-3769096" y="119058"/>
            <a:ext cx="3446626" cy="369332"/>
          </a:xfrm>
          <a:prstGeom prst="rect">
            <a:avLst/>
          </a:prstGeom>
          <a:noFill/>
        </p:spPr>
        <p:txBody>
          <a:bodyPr wrap="square" lIns="0" tIns="0" rIns="0" bIns="0" rtlCol="0">
            <a:spAutoFit/>
          </a:bodyPr>
          <a:lstStyle/>
          <a:p>
            <a:r>
              <a:rPr lang="de-DE" sz="1200" dirty="0">
                <a:solidFill>
                  <a:schemeClr val="bg1"/>
                </a:solidFill>
              </a:rPr>
              <a:t>Weitere Folienlayouts über die Schaltfläche „Neue Folie“ in den Registern „Start/Einfügen“.</a:t>
            </a:r>
            <a:endParaRPr lang="de-CH" sz="1200" dirty="0" err="1">
              <a:solidFill>
                <a:schemeClr val="bg1"/>
              </a:solidFill>
            </a:endParaRPr>
          </a:p>
        </p:txBody>
      </p:sp>
    </p:spTree>
    <p:extLst>
      <p:ext uri="{BB962C8B-B14F-4D97-AF65-F5344CB8AC3E}">
        <p14:creationId xmlns:p14="http://schemas.microsoft.com/office/powerpoint/2010/main" val="1011663896"/>
      </p:ext>
    </p:extLst>
  </p:cSld>
  <p:clrMap bg1="dk1" tx1="lt1" bg2="dk2" tx2="lt2" accent1="accent1" accent2="accent2" accent3="accent3" accent4="accent4" accent5="accent5" accent6="accent6" hlink="hlink" folHlink="folHlink"/>
  <p:sldLayoutIdLst>
    <p:sldLayoutId id="2147483659" r:id="rId1"/>
    <p:sldLayoutId id="2147483671" r:id="rId2"/>
    <p:sldLayoutId id="2147483668" r:id="rId3"/>
    <p:sldLayoutId id="2147483665" r:id="rId4"/>
  </p:sldLayoutIdLst>
  <p:hf hdr="0" ftr="0" dt="0"/>
  <p:txStyles>
    <p:titleStyle>
      <a:lvl1pPr algn="l" defTabSz="914400" rtl="0" eaLnBrk="1" latinLnBrk="0" hangingPunct="1">
        <a:lnSpc>
          <a:spcPct val="90000"/>
        </a:lnSpc>
        <a:spcBef>
          <a:spcPct val="0"/>
        </a:spcBef>
        <a:buNone/>
        <a:defRPr sz="2400" b="0" kern="1200" spc="10" baseline="0">
          <a:solidFill>
            <a:srgbClr val="399DC4"/>
          </a:solidFill>
          <a:latin typeface="+mj-lt"/>
          <a:ea typeface="+mj-ea"/>
          <a:cs typeface="+mj-cs"/>
        </a:defRPr>
      </a:lvl1pPr>
    </p:titleStyle>
    <p:bodyStyle>
      <a:lvl1pPr marL="270000" indent="-270000"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1pPr>
      <a:lvl2pPr marL="540000" indent="-271463"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2pPr>
      <a:lvl3pPr marL="810000" indent="-269875"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3pPr>
      <a:lvl4pPr marL="1080000" indent="-263525"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4pPr>
      <a:lvl5pPr marL="1350000" indent="-269875"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8" userDrawn="1">
          <p15:clr>
            <a:srgbClr val="F26B43"/>
          </p15:clr>
        </p15:guide>
        <p15:guide id="2" pos="1617" userDrawn="1">
          <p15:clr>
            <a:srgbClr val="F26B43"/>
          </p15:clr>
        </p15:guide>
        <p15:guide id="3" pos="2751" userDrawn="1">
          <p15:clr>
            <a:srgbClr val="F26B43"/>
          </p15:clr>
        </p15:guide>
        <p15:guide id="4" pos="3900" userDrawn="1">
          <p15:clr>
            <a:srgbClr val="F26B43"/>
          </p15:clr>
        </p15:guide>
        <p15:guide id="5" pos="5049" userDrawn="1">
          <p15:clr>
            <a:srgbClr val="F26B43"/>
          </p15:clr>
        </p15:guide>
        <p15:guide id="6" pos="6199" userDrawn="1">
          <p15:clr>
            <a:srgbClr val="F26B43"/>
          </p15:clr>
        </p15:guide>
        <p15:guide id="7" pos="1481" userDrawn="1">
          <p15:clr>
            <a:srgbClr val="F26B43"/>
          </p15:clr>
        </p15:guide>
        <p15:guide id="8" pos="2615" userDrawn="1">
          <p15:clr>
            <a:srgbClr val="F26B43"/>
          </p15:clr>
        </p15:guide>
        <p15:guide id="9" pos="3780" userDrawn="1">
          <p15:clr>
            <a:srgbClr val="F26B43"/>
          </p15:clr>
        </p15:guide>
        <p15:guide id="10" pos="4929" userDrawn="1">
          <p15:clr>
            <a:srgbClr val="F26B43"/>
          </p15:clr>
        </p15:guide>
        <p15:guide id="11" pos="6063" userDrawn="1">
          <p15:clr>
            <a:srgbClr val="F26B43"/>
          </p15:clr>
        </p15:guide>
        <p15:guide id="12" pos="7227" userDrawn="1">
          <p15:clr>
            <a:srgbClr val="F26B43"/>
          </p15:clr>
        </p15:guide>
        <p15:guide id="13" orient="horz" pos="981" userDrawn="1">
          <p15:clr>
            <a:srgbClr val="F26B43"/>
          </p15:clr>
        </p15:guide>
        <p15:guide id="14"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19404" y="797176"/>
            <a:ext cx="8905610" cy="399579"/>
          </a:xfrm>
          <a:prstGeom prst="rect">
            <a:avLst/>
          </a:prstGeom>
        </p:spPr>
        <p:txBody>
          <a:bodyPr vert="horz" lIns="0" tIns="0" rIns="0" bIns="0" rtlCol="0" anchor="b" anchorCtr="0">
            <a:noAutofit/>
          </a:bodyPr>
          <a:lstStyle/>
          <a:p>
            <a:endParaRPr lang="de-CH" dirty="0"/>
          </a:p>
        </p:txBody>
      </p:sp>
      <p:sp>
        <p:nvSpPr>
          <p:cNvPr id="3" name="Textplatzhalter 2"/>
          <p:cNvSpPr>
            <a:spLocks noGrp="1"/>
          </p:cNvSpPr>
          <p:nvPr>
            <p:ph type="body" idx="1"/>
          </p:nvPr>
        </p:nvSpPr>
        <p:spPr>
          <a:xfrm>
            <a:off x="719404" y="1556792"/>
            <a:ext cx="8905609" cy="4608512"/>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p:cNvSpPr>
            <a:spLocks noGrp="1"/>
          </p:cNvSpPr>
          <p:nvPr>
            <p:ph type="ftr" sz="quarter" idx="3"/>
          </p:nvPr>
        </p:nvSpPr>
        <p:spPr>
          <a:xfrm>
            <a:off x="719403" y="6368834"/>
            <a:ext cx="8905610" cy="162894"/>
          </a:xfrm>
          <a:prstGeom prst="rect">
            <a:avLst/>
          </a:prstGeom>
        </p:spPr>
        <p:txBody>
          <a:bodyPr vert="horz" lIns="0" tIns="0" rIns="0" bIns="0" rtlCol="0" anchor="b" anchorCtr="0"/>
          <a:lstStyle>
            <a:lvl1pPr algn="l">
              <a:defRPr sz="1100">
                <a:solidFill>
                  <a:schemeClr val="bg2">
                    <a:lumMod val="75000"/>
                  </a:schemeClr>
                </a:solidFill>
              </a:defRPr>
            </a:lvl1pPr>
          </a:lstStyle>
          <a:p>
            <a:r>
              <a:rPr lang="de-DE" dirty="0" err="1"/>
              <a:t>Fusszeile</a:t>
            </a:r>
            <a:r>
              <a:rPr lang="de-DE" dirty="0"/>
              <a:t> (Register Einfügen &gt; Kopf- und </a:t>
            </a:r>
            <a:r>
              <a:rPr lang="de-DE" dirty="0" err="1"/>
              <a:t>Fusszeile</a:t>
            </a:r>
            <a:r>
              <a:rPr lang="de-DE" dirty="0"/>
              <a:t> - "Für alle übernehmen")</a:t>
            </a:r>
            <a:endParaRPr lang="de-CH" dirty="0"/>
          </a:p>
        </p:txBody>
      </p:sp>
      <p:sp>
        <p:nvSpPr>
          <p:cNvPr id="6" name="Foliennummernplatzhalter 5"/>
          <p:cNvSpPr>
            <a:spLocks noGrp="1"/>
          </p:cNvSpPr>
          <p:nvPr>
            <p:ph type="sldNum" sz="quarter" idx="4"/>
          </p:nvPr>
        </p:nvSpPr>
        <p:spPr>
          <a:xfrm>
            <a:off x="10197841" y="6362450"/>
            <a:ext cx="1248139" cy="169278"/>
          </a:xfrm>
          <a:prstGeom prst="rect">
            <a:avLst/>
          </a:prstGeom>
        </p:spPr>
        <p:txBody>
          <a:bodyPr vert="horz" lIns="0" tIns="0" rIns="0" bIns="0" rtlCol="0" anchor="b" anchorCtr="0"/>
          <a:lstStyle>
            <a:lvl1pPr algn="r">
              <a:defRPr sz="1100">
                <a:solidFill>
                  <a:schemeClr val="bg2">
                    <a:lumMod val="75000"/>
                  </a:schemeClr>
                </a:solidFill>
              </a:defRPr>
            </a:lvl1pPr>
          </a:lstStyle>
          <a:p>
            <a:r>
              <a:rPr lang="de-CH" dirty="0"/>
              <a:t>Seite </a:t>
            </a:r>
            <a:fld id="{442AD375-037F-43D0-B059-5172DA06796A}" type="slidenum">
              <a:rPr lang="de-CH" smtClean="0"/>
              <a:pPr/>
              <a:t>‹Nr.›</a:t>
            </a:fld>
            <a:endParaRPr lang="de-CH" dirty="0"/>
          </a:p>
        </p:txBody>
      </p:sp>
      <p:pic>
        <p:nvPicPr>
          <p:cNvPr id="9" name="Grafik 8">
            <a:extLst>
              <a:ext uri="{FF2B5EF4-FFF2-40B4-BE49-F238E27FC236}">
                <a16:creationId xmlns:a16="http://schemas.microsoft.com/office/drawing/2014/main" id="{1B1854CB-C6FB-4B1D-BE79-05365E725022}"/>
              </a:ext>
            </a:extLst>
          </p:cNvPr>
          <p:cNvPicPr>
            <a:picLocks noChangeAspect="1"/>
          </p:cNvPicPr>
          <p:nvPr userDrawn="1"/>
        </p:nvPicPr>
        <p:blipFill>
          <a:blip r:embed="rId21" cstate="hqprint">
            <a:extLst>
              <a:ext uri="{28A0092B-C50C-407E-A947-70E740481C1C}">
                <a14:useLocalDpi xmlns:a14="http://schemas.microsoft.com/office/drawing/2010/main"/>
              </a:ext>
            </a:extLst>
          </a:blip>
          <a:stretch>
            <a:fillRect/>
          </a:stretch>
        </p:blipFill>
        <p:spPr>
          <a:xfrm>
            <a:off x="11160000" y="216000"/>
            <a:ext cx="391829" cy="517334"/>
          </a:xfrm>
          <a:prstGeom prst="rect">
            <a:avLst/>
          </a:prstGeom>
        </p:spPr>
      </p:pic>
    </p:spTree>
    <p:extLst>
      <p:ext uri="{BB962C8B-B14F-4D97-AF65-F5344CB8AC3E}">
        <p14:creationId xmlns:p14="http://schemas.microsoft.com/office/powerpoint/2010/main" val="4167472165"/>
      </p:ext>
    </p:extLst>
  </p:cSld>
  <p:clrMap bg1="lt1" tx1="dk1" bg2="lt2" tx2="dk2" accent1="accent1" accent2="accent2" accent3="accent3" accent4="accent4" accent5="accent5" accent6="accent6" hlink="hlink" folHlink="folHlink"/>
  <p:sldLayoutIdLst>
    <p:sldLayoutId id="2147483678" r:id="rId1"/>
    <p:sldLayoutId id="2147483677" r:id="rId2"/>
    <p:sldLayoutId id="2147483700" r:id="rId3"/>
    <p:sldLayoutId id="2147483691" r:id="rId4"/>
    <p:sldLayoutId id="2147483692" r:id="rId5"/>
    <p:sldLayoutId id="2147483679" r:id="rId6"/>
    <p:sldLayoutId id="2147483680" r:id="rId7"/>
    <p:sldLayoutId id="2147483695" r:id="rId8"/>
    <p:sldLayoutId id="2147483696" r:id="rId9"/>
    <p:sldLayoutId id="2147483694" r:id="rId10"/>
    <p:sldLayoutId id="2147483685" r:id="rId11"/>
    <p:sldLayoutId id="2147483686" r:id="rId12"/>
    <p:sldLayoutId id="2147483688" r:id="rId13"/>
    <p:sldLayoutId id="2147483689" r:id="rId14"/>
    <p:sldLayoutId id="2147483697" r:id="rId15"/>
    <p:sldLayoutId id="2147483690" r:id="rId16"/>
    <p:sldLayoutId id="2147483693" r:id="rId17"/>
    <p:sldLayoutId id="2147483698" r:id="rId18"/>
    <p:sldLayoutId id="2147483701" r:id="rId19"/>
  </p:sldLayoutIdLst>
  <p:hf hdr="0" ftr="0" dt="0"/>
  <p:txStyles>
    <p:titleStyle>
      <a:lvl1pPr algn="l" defTabSz="914400" rtl="0" eaLnBrk="1" latinLnBrk="0" hangingPunct="1">
        <a:lnSpc>
          <a:spcPct val="90000"/>
        </a:lnSpc>
        <a:spcBef>
          <a:spcPct val="0"/>
        </a:spcBef>
        <a:buNone/>
        <a:defRPr sz="2400" b="0" kern="1200" spc="10" baseline="0">
          <a:solidFill>
            <a:srgbClr val="399DC4"/>
          </a:solidFill>
          <a:latin typeface="+mj-lt"/>
          <a:ea typeface="+mj-ea"/>
          <a:cs typeface="+mj-cs"/>
        </a:defRPr>
      </a:lvl1pPr>
    </p:titleStyle>
    <p:bodyStyle>
      <a:lvl1pPr marL="270000" indent="-270000"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1pPr>
      <a:lvl2pPr marL="540000" indent="-271463"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2pPr>
      <a:lvl3pPr marL="810000" indent="-269875"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3pPr>
      <a:lvl4pPr marL="1080000" indent="-263525"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4pPr>
      <a:lvl5pPr marL="1350000" indent="-269875"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8" userDrawn="1">
          <p15:clr>
            <a:srgbClr val="F26B43"/>
          </p15:clr>
        </p15:guide>
        <p15:guide id="2" pos="1617" userDrawn="1">
          <p15:clr>
            <a:srgbClr val="F26B43"/>
          </p15:clr>
        </p15:guide>
        <p15:guide id="3" pos="2751" userDrawn="1">
          <p15:clr>
            <a:srgbClr val="F26B43"/>
          </p15:clr>
        </p15:guide>
        <p15:guide id="4" pos="3900" userDrawn="1">
          <p15:clr>
            <a:srgbClr val="F26B43"/>
          </p15:clr>
        </p15:guide>
        <p15:guide id="5" pos="5049" userDrawn="1">
          <p15:clr>
            <a:srgbClr val="F26B43"/>
          </p15:clr>
        </p15:guide>
        <p15:guide id="6" pos="6199" userDrawn="1">
          <p15:clr>
            <a:srgbClr val="F26B43"/>
          </p15:clr>
        </p15:guide>
        <p15:guide id="7" pos="1481" userDrawn="1">
          <p15:clr>
            <a:srgbClr val="F26B43"/>
          </p15:clr>
        </p15:guide>
        <p15:guide id="8" pos="2615" userDrawn="1">
          <p15:clr>
            <a:srgbClr val="F26B43"/>
          </p15:clr>
        </p15:guide>
        <p15:guide id="9" pos="3780" userDrawn="1">
          <p15:clr>
            <a:srgbClr val="F26B43"/>
          </p15:clr>
        </p15:guide>
        <p15:guide id="10" pos="4929" userDrawn="1">
          <p15:clr>
            <a:srgbClr val="F26B43"/>
          </p15:clr>
        </p15:guide>
        <p15:guide id="11" pos="6063" userDrawn="1">
          <p15:clr>
            <a:srgbClr val="F26B43"/>
          </p15:clr>
        </p15:guide>
        <p15:guide id="12" pos="7227" userDrawn="1">
          <p15:clr>
            <a:srgbClr val="F26B43"/>
          </p15:clr>
        </p15:guide>
        <p15:guide id="13" orient="horz" pos="981" userDrawn="1">
          <p15:clr>
            <a:srgbClr val="F26B43"/>
          </p15:clr>
        </p15:guide>
        <p15:guide id="14"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8DEC3-CB96-4EBF-BEAF-66CE9F775189}"/>
              </a:ext>
            </a:extLst>
          </p:cNvPr>
          <p:cNvSpPr>
            <a:spLocks noGrp="1"/>
          </p:cNvSpPr>
          <p:nvPr>
            <p:ph type="title"/>
          </p:nvPr>
        </p:nvSpPr>
        <p:spPr/>
        <p:txBody>
          <a:bodyPr/>
          <a:lstStyle/>
          <a:p>
            <a:r>
              <a:rPr lang="de-CH" dirty="0"/>
              <a:t>Sektion Avanti</a:t>
            </a:r>
            <a:br>
              <a:rPr lang="de-CH" dirty="0"/>
            </a:br>
            <a:br>
              <a:rPr lang="de-CH" dirty="0"/>
            </a:br>
            <a:r>
              <a:rPr lang="de-CH" sz="2400" dirty="0"/>
              <a:t>Hauptversammlung 2024</a:t>
            </a:r>
            <a:br>
              <a:rPr lang="de-CH" dirty="0"/>
            </a:br>
            <a:br>
              <a:rPr lang="de-CH" dirty="0"/>
            </a:br>
            <a:endParaRPr lang="de-CH" sz="1800" dirty="0"/>
          </a:p>
        </p:txBody>
      </p:sp>
      <p:sp>
        <p:nvSpPr>
          <p:cNvPr id="3" name="Textplatzhalter 2">
            <a:extLst>
              <a:ext uri="{FF2B5EF4-FFF2-40B4-BE49-F238E27FC236}">
                <a16:creationId xmlns:a16="http://schemas.microsoft.com/office/drawing/2014/main" id="{1DBD5A36-46A5-4824-AFBF-7DED86153044}"/>
              </a:ext>
            </a:extLst>
          </p:cNvPr>
          <p:cNvSpPr>
            <a:spLocks noGrp="1"/>
          </p:cNvSpPr>
          <p:nvPr>
            <p:ph type="body" sz="quarter" idx="10"/>
          </p:nvPr>
        </p:nvSpPr>
        <p:spPr/>
        <p:txBody>
          <a:bodyPr/>
          <a:lstStyle/>
          <a:p>
            <a:pPr>
              <a:lnSpc>
                <a:spcPts val="2200"/>
              </a:lnSpc>
            </a:pPr>
            <a:r>
              <a:rPr lang="de-CH" dirty="0"/>
              <a:t>Doris Bianchi</a:t>
            </a:r>
            <a:endParaRPr lang="de-CH" sz="1800" b="0" dirty="0"/>
          </a:p>
          <a:p>
            <a:pPr>
              <a:lnSpc>
                <a:spcPts val="2200"/>
              </a:lnSpc>
            </a:pPr>
            <a:r>
              <a:rPr lang="de-CH" sz="1800" b="0" dirty="0"/>
              <a:t>Direktorin PUBLICA</a:t>
            </a:r>
          </a:p>
          <a:p>
            <a:pPr>
              <a:lnSpc>
                <a:spcPts val="2200"/>
              </a:lnSpc>
            </a:pPr>
            <a:endParaRPr lang="de-CH" sz="1800" b="0" dirty="0"/>
          </a:p>
          <a:p>
            <a:pPr>
              <a:lnSpc>
                <a:spcPts val="2200"/>
              </a:lnSpc>
            </a:pPr>
            <a:r>
              <a:rPr lang="de-CH" sz="1800" b="0" dirty="0"/>
              <a:t>21. März 2024</a:t>
            </a:r>
          </a:p>
        </p:txBody>
      </p:sp>
    </p:spTree>
    <p:extLst>
      <p:ext uri="{BB962C8B-B14F-4D97-AF65-F5344CB8AC3E}">
        <p14:creationId xmlns:p14="http://schemas.microsoft.com/office/powerpoint/2010/main" val="3415972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D8C9F5B-5A1B-4EAD-BEF6-E7611486E747}"/>
              </a:ext>
            </a:extLst>
          </p:cNvPr>
          <p:cNvSpPr>
            <a:spLocks noGrp="1"/>
          </p:cNvSpPr>
          <p:nvPr>
            <p:ph type="body" sz="quarter" idx="10"/>
          </p:nvPr>
        </p:nvSpPr>
        <p:spPr/>
        <p:txBody>
          <a:bodyPr/>
          <a:lstStyle/>
          <a:p>
            <a:r>
              <a:rPr lang="de-CH" dirty="0"/>
              <a:t>Anstehende Gesetzesrevisionen</a:t>
            </a:r>
          </a:p>
        </p:txBody>
      </p:sp>
    </p:spTree>
    <p:extLst>
      <p:ext uri="{BB962C8B-B14F-4D97-AF65-F5344CB8AC3E}">
        <p14:creationId xmlns:p14="http://schemas.microsoft.com/office/powerpoint/2010/main" val="4256015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99F681AC-411D-4FA4-87B1-2AB42DEBDE4D}"/>
              </a:ext>
            </a:extLst>
          </p:cNvPr>
          <p:cNvSpPr txBox="1"/>
          <p:nvPr/>
        </p:nvSpPr>
        <p:spPr>
          <a:xfrm>
            <a:off x="10344472" y="188640"/>
            <a:ext cx="1656184" cy="864096"/>
          </a:xfrm>
          <a:prstGeom prst="rect">
            <a:avLst/>
          </a:prstGeom>
          <a:solidFill>
            <a:schemeClr val="bg1"/>
          </a:solidFill>
        </p:spPr>
        <p:txBody>
          <a:bodyPr wrap="square" lIns="0" tIns="0" rIns="0" bIns="0" rtlCol="0">
            <a:spAutoFit/>
          </a:bodyPr>
          <a:lstStyle/>
          <a:p>
            <a:endParaRPr lang="de-CH" err="1"/>
          </a:p>
        </p:txBody>
      </p:sp>
      <p:sp>
        <p:nvSpPr>
          <p:cNvPr id="2" name="Titel 1">
            <a:extLst>
              <a:ext uri="{FF2B5EF4-FFF2-40B4-BE49-F238E27FC236}">
                <a16:creationId xmlns:a16="http://schemas.microsoft.com/office/drawing/2014/main" id="{6CE0F665-CD07-4614-9E4E-ECADD46C4F67}"/>
              </a:ext>
            </a:extLst>
          </p:cNvPr>
          <p:cNvSpPr>
            <a:spLocks noGrp="1"/>
          </p:cNvSpPr>
          <p:nvPr>
            <p:ph type="title"/>
          </p:nvPr>
        </p:nvSpPr>
        <p:spPr/>
        <p:txBody>
          <a:bodyPr/>
          <a:lstStyle/>
          <a:p>
            <a:r>
              <a:rPr lang="de-CH" b="0"/>
              <a:t>BVG-Reform: Um was geht es? </a:t>
            </a:r>
          </a:p>
        </p:txBody>
      </p:sp>
      <p:sp>
        <p:nvSpPr>
          <p:cNvPr id="5" name="Foliennummernplatzhalter 4">
            <a:extLst>
              <a:ext uri="{FF2B5EF4-FFF2-40B4-BE49-F238E27FC236}">
                <a16:creationId xmlns:a16="http://schemas.microsoft.com/office/drawing/2014/main" id="{4B4DA1B7-849F-4646-9473-083108037D7F}"/>
              </a:ext>
            </a:extLst>
          </p:cNvPr>
          <p:cNvSpPr>
            <a:spLocks noGrp="1"/>
          </p:cNvSpPr>
          <p:nvPr>
            <p:ph type="sldNum" sz="quarter" idx="12"/>
          </p:nvPr>
        </p:nvSpPr>
        <p:spPr/>
        <p:txBody>
          <a:bodyPr/>
          <a:lstStyle/>
          <a:p>
            <a:fld id="{442AD375-037F-43D0-B059-5172DA06796A}" type="slidenum">
              <a:rPr lang="de-CH" smtClean="0"/>
              <a:t>11</a:t>
            </a:fld>
            <a:endParaRPr lang="de-CH"/>
          </a:p>
        </p:txBody>
      </p:sp>
      <p:pic>
        <p:nvPicPr>
          <p:cNvPr id="7" name="Grafik 6">
            <a:extLst>
              <a:ext uri="{FF2B5EF4-FFF2-40B4-BE49-F238E27FC236}">
                <a16:creationId xmlns:a16="http://schemas.microsoft.com/office/drawing/2014/main" id="{F3E1FB7A-9CFC-4132-AAED-E8890F7455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76779" y="180000"/>
            <a:ext cx="391829" cy="517334"/>
          </a:xfrm>
          <a:prstGeom prst="rect">
            <a:avLst/>
          </a:prstGeom>
        </p:spPr>
      </p:pic>
      <p:sp>
        <p:nvSpPr>
          <p:cNvPr id="4" name="Inhaltsplatzhalter 3">
            <a:extLst>
              <a:ext uri="{FF2B5EF4-FFF2-40B4-BE49-F238E27FC236}">
                <a16:creationId xmlns:a16="http://schemas.microsoft.com/office/drawing/2014/main" id="{7E5888C5-09CE-4D94-9A31-B1EED71F7DDB}"/>
              </a:ext>
            </a:extLst>
          </p:cNvPr>
          <p:cNvSpPr>
            <a:spLocks noGrp="1"/>
          </p:cNvSpPr>
          <p:nvPr>
            <p:ph idx="1"/>
          </p:nvPr>
        </p:nvSpPr>
        <p:spPr>
          <a:xfrm>
            <a:off x="719404" y="1576499"/>
            <a:ext cx="8905610" cy="4608512"/>
          </a:xfrm>
        </p:spPr>
        <p:txBody>
          <a:bodyPr vert="horz" lIns="0" tIns="0" rIns="0" bIns="0" rtlCol="0" anchor="t">
            <a:noAutofit/>
          </a:bodyPr>
          <a:lstStyle/>
          <a:p>
            <a:pPr marL="0" indent="0">
              <a:buNone/>
            </a:pPr>
            <a:r>
              <a:rPr lang="de-CH" dirty="0">
                <a:solidFill>
                  <a:srgbClr val="399DC4"/>
                </a:solidFill>
              </a:rPr>
              <a:t>Volksabstimmung </a:t>
            </a:r>
            <a:r>
              <a:rPr lang="de-CH" dirty="0"/>
              <a:t>voraussichtlich im Herbst 2024</a:t>
            </a:r>
          </a:p>
          <a:p>
            <a:pPr marL="0" indent="0">
              <a:buNone/>
            </a:pPr>
            <a:endParaRPr lang="de-CH" dirty="0">
              <a:solidFill>
                <a:srgbClr val="399DC4"/>
              </a:solidFill>
            </a:endParaRPr>
          </a:p>
          <a:p>
            <a:pPr marL="0" indent="0">
              <a:buNone/>
            </a:pPr>
            <a:r>
              <a:rPr lang="de-CH" dirty="0">
                <a:solidFill>
                  <a:srgbClr val="399DC4"/>
                </a:solidFill>
              </a:rPr>
              <a:t>BVG-Reformen haben es schwer:</a:t>
            </a:r>
            <a:endParaRPr lang="de-CH" dirty="0">
              <a:solidFill>
                <a:srgbClr val="399DC4"/>
              </a:solidFill>
              <a:cs typeface="Arial"/>
            </a:endParaRPr>
          </a:p>
          <a:p>
            <a:pPr marL="285750" indent="-285750">
              <a:buFont typeface="Symbol" panose="05050102010706020507" pitchFamily="18" charset="2"/>
              <a:buChar char="-"/>
            </a:pPr>
            <a:r>
              <a:rPr lang="de-CH" dirty="0"/>
              <a:t>2010 Ablehnung Senkung Mindestumwandlungssatz auf 6,4%</a:t>
            </a:r>
            <a:endParaRPr lang="de-CH" dirty="0">
              <a:cs typeface="Arial"/>
            </a:endParaRPr>
          </a:p>
          <a:p>
            <a:pPr marL="285750" indent="-285750">
              <a:buFont typeface="Symbol" panose="05050102010706020507" pitchFamily="18" charset="2"/>
              <a:buChar char="-"/>
            </a:pPr>
            <a:r>
              <a:rPr lang="de-CH" dirty="0"/>
              <a:t>2017 Ablehnung Altersvorsorge 2020, Senkung Mindestumwandlungssatz auf 6%</a:t>
            </a:r>
            <a:endParaRPr lang="de-CH" dirty="0">
              <a:cs typeface="Arial"/>
            </a:endParaRPr>
          </a:p>
          <a:p>
            <a:pPr marL="285750" indent="-285750">
              <a:buFont typeface="Symbol" panose="05050102010706020507" pitchFamily="18" charset="2"/>
              <a:buChar char="-"/>
            </a:pPr>
            <a:r>
              <a:rPr lang="de-CH" dirty="0"/>
              <a:t>2024 Referendumsabstimmung: Ausgang sehr ungewiss</a:t>
            </a:r>
            <a:endParaRPr lang="de-CH" dirty="0">
              <a:cs typeface="Arial"/>
            </a:endParaRPr>
          </a:p>
          <a:p>
            <a:pPr marL="0" indent="0">
              <a:buNone/>
            </a:pPr>
            <a:endParaRPr lang="de-CH" dirty="0"/>
          </a:p>
          <a:p>
            <a:pPr marL="0" indent="0">
              <a:buNone/>
            </a:pPr>
            <a:r>
              <a:rPr lang="de-CH" dirty="0"/>
              <a:t>BVG-Reform betrifft die obligatorischen Minimalleistungen.</a:t>
            </a:r>
            <a:endParaRPr lang="de-CH" dirty="0">
              <a:cs typeface="Arial"/>
            </a:endParaRPr>
          </a:p>
          <a:p>
            <a:pPr marL="0" indent="0">
              <a:buNone/>
            </a:pPr>
            <a:endParaRPr lang="de-CH" dirty="0"/>
          </a:p>
          <a:p>
            <a:pPr marL="0" indent="0">
              <a:buNone/>
            </a:pPr>
            <a:r>
              <a:rPr lang="de-CH" dirty="0"/>
              <a:t>Gleich wie bei den Krankenkassen kennen auch die Pensionskassen eine «Grundversicherung» (obligatorische Minimalleistungen) und «Zusatzversicherungen» (überobligatorische Leistungen).</a:t>
            </a:r>
            <a:endParaRPr lang="de-CH" dirty="0">
              <a:cs typeface="Arial"/>
            </a:endParaRPr>
          </a:p>
          <a:p>
            <a:pPr marL="0" indent="0">
              <a:buNone/>
            </a:pPr>
            <a:endParaRPr lang="de-CH" dirty="0"/>
          </a:p>
          <a:p>
            <a:pPr marL="0" indent="0">
              <a:buNone/>
            </a:pPr>
            <a:r>
              <a:rPr lang="de-CH" dirty="0"/>
              <a:t>PUBLICA hat primär überobligatorische Leistungen (30% obligatorisch; 70% überobligatorisch). Dadurch ist sie von der BVG-Revision viel weniger betroffen. </a:t>
            </a:r>
            <a:endParaRPr lang="de-CH" dirty="0">
              <a:cs typeface="Arial"/>
            </a:endParaRPr>
          </a:p>
          <a:p>
            <a:pPr marL="0" indent="0">
              <a:buNone/>
            </a:pPr>
            <a:endParaRPr lang="de-CH" dirty="0"/>
          </a:p>
          <a:p>
            <a:pPr marL="0" indent="0">
              <a:buNone/>
            </a:pPr>
            <a:endParaRPr lang="de-CH" dirty="0"/>
          </a:p>
        </p:txBody>
      </p:sp>
    </p:spTree>
    <p:extLst>
      <p:ext uri="{BB962C8B-B14F-4D97-AF65-F5344CB8AC3E}">
        <p14:creationId xmlns:p14="http://schemas.microsoft.com/office/powerpoint/2010/main" val="103343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151DA-9C9E-475C-9F59-CBE70F1F3191}"/>
              </a:ext>
            </a:extLst>
          </p:cNvPr>
          <p:cNvSpPr>
            <a:spLocks noGrp="1"/>
          </p:cNvSpPr>
          <p:nvPr>
            <p:ph type="title"/>
          </p:nvPr>
        </p:nvSpPr>
        <p:spPr/>
        <p:txBody>
          <a:bodyPr/>
          <a:lstStyle/>
          <a:p>
            <a:r>
              <a:rPr lang="de-CH" dirty="0"/>
              <a:t>Inhalt BVG Revision im Vergleich zu PUBLICA</a:t>
            </a:r>
          </a:p>
        </p:txBody>
      </p:sp>
      <p:sp>
        <p:nvSpPr>
          <p:cNvPr id="3" name="Inhaltsplatzhalter 2">
            <a:extLst>
              <a:ext uri="{FF2B5EF4-FFF2-40B4-BE49-F238E27FC236}">
                <a16:creationId xmlns:a16="http://schemas.microsoft.com/office/drawing/2014/main" id="{70D5FE64-673A-48AE-A806-29850DE92104}"/>
              </a:ext>
            </a:extLst>
          </p:cNvPr>
          <p:cNvSpPr>
            <a:spLocks noGrp="1"/>
          </p:cNvSpPr>
          <p:nvPr>
            <p:ph idx="1"/>
          </p:nvPr>
        </p:nvSpPr>
        <p:spPr/>
        <p:txBody>
          <a:bodyPr/>
          <a:lstStyle/>
          <a:p>
            <a:pPr marR="0" lvl="0" algn="l" defTabSz="914400" rtl="0" eaLnBrk="1" fontAlgn="auto" latinLnBrk="0" hangingPunct="1">
              <a:lnSpc>
                <a:spcPct val="110000"/>
              </a:lnSpc>
              <a:spcBef>
                <a:spcPts val="0"/>
              </a:spcBef>
              <a:spcAft>
                <a:spcPts val="0"/>
              </a:spcAft>
              <a:buClrTx/>
              <a:buSzTx/>
              <a:tabLst/>
              <a:defRPr/>
            </a:pPr>
            <a:r>
              <a:rPr kumimoji="0" lang="de-CH" sz="1800" b="1" i="0" u="none" strike="noStrike" kern="1200" cap="none" spc="0" normalizeH="0" baseline="0" noProof="0" dirty="0">
                <a:ln>
                  <a:noFill/>
                </a:ln>
                <a:solidFill>
                  <a:srgbClr val="000000"/>
                </a:solidFill>
                <a:effectLst/>
                <a:uLnTx/>
                <a:uFillTx/>
                <a:latin typeface="Arial" panose="020B0604020202020204"/>
                <a:ea typeface="+mn-ea"/>
                <a:cs typeface="+mn-cs"/>
              </a:rPr>
              <a:t>Senkung Mindestumwandlungssatz</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de-CH" sz="1800" b="0" i="0" u="none" strike="noStrike" kern="1200" cap="none" spc="0" normalizeH="0" baseline="0" noProof="0" dirty="0">
                <a:ln>
                  <a:noFill/>
                </a:ln>
                <a:solidFill>
                  <a:srgbClr val="000000"/>
                </a:solidFill>
                <a:effectLst/>
                <a:uLnTx/>
                <a:uFillTx/>
                <a:latin typeface="Arial" panose="020B0604020202020204"/>
                <a:ea typeface="+mn-ea"/>
                <a:cs typeface="+mn-cs"/>
              </a:rPr>
              <a:t>Der Mindestumwandlungssatz in der obligatorischen beruflichen Vorsorge wird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de-CH" sz="1800" b="0" i="0" u="none" strike="noStrike" kern="1200" cap="none" spc="0" normalizeH="0" baseline="0" noProof="0" dirty="0">
                <a:ln>
                  <a:noFill/>
                </a:ln>
                <a:solidFill>
                  <a:srgbClr val="000000"/>
                </a:solidFill>
                <a:effectLst/>
                <a:uLnTx/>
                <a:uFillTx/>
                <a:latin typeface="Arial" panose="020B0604020202020204"/>
                <a:ea typeface="+mn-ea"/>
                <a:cs typeface="+mn-cs"/>
              </a:rPr>
              <a:t>von 6,8 auf 6,0% gesenkt.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de-CH" dirty="0">
              <a:solidFill>
                <a:srgbClr val="000000"/>
              </a:solidFill>
              <a:latin typeface="Arial" panose="020B0604020202020204"/>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de-CH" sz="1800" b="1" i="0" u="none" strike="noStrike" kern="1200" cap="none" spc="0" normalizeH="0" baseline="0" noProof="0" dirty="0">
                <a:ln>
                  <a:noFill/>
                </a:ln>
                <a:solidFill>
                  <a:srgbClr val="000000"/>
                </a:solidFill>
                <a:effectLst/>
                <a:uLnTx/>
                <a:uFillTx/>
                <a:latin typeface="Arial" panose="020B0604020202020204"/>
                <a:ea typeface="+mn-ea"/>
                <a:cs typeface="+mn-cs"/>
              </a:rPr>
              <a:t>Eintrittsschwelle</a:t>
            </a:r>
            <a:r>
              <a:rPr kumimoji="0" lang="de-CH" sz="1800" b="0" i="0" u="none" strike="noStrike" kern="1200" cap="none" spc="0" normalizeH="0" baseline="0" noProof="0" dirty="0">
                <a:ln>
                  <a:noFill/>
                </a:ln>
                <a:solidFill>
                  <a:srgbClr val="000000"/>
                </a:solidFill>
                <a:effectLst/>
                <a:uLnTx/>
                <a:uFillTx/>
                <a:latin typeface="Arial" panose="020B0604020202020204"/>
                <a:ea typeface="+mn-ea"/>
                <a:cs typeface="+mn-cs"/>
              </a:rPr>
              <a:t> bisher 22’050 Franken neu 19’845 Franken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de-CH" dirty="0">
              <a:solidFill>
                <a:srgbClr val="000000"/>
              </a:solidFill>
              <a:latin typeface="Arial" panose="020B0604020202020204"/>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de-CH" b="1" dirty="0">
                <a:solidFill>
                  <a:srgbClr val="000000"/>
                </a:solidFill>
                <a:latin typeface="Arial" panose="020B0604020202020204"/>
              </a:rPr>
              <a:t>Koordinationsabzug </a:t>
            </a:r>
            <a:r>
              <a:rPr lang="de-CH" dirty="0">
                <a:solidFill>
                  <a:srgbClr val="000000"/>
                </a:solidFill>
                <a:latin typeface="Arial" panose="020B0604020202020204"/>
              </a:rPr>
              <a:t>bisher  25’725 Franken neu 20% des versicherten Lohnes.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de-CH" dirty="0">
                <a:solidFill>
                  <a:srgbClr val="000000"/>
                </a:solidFill>
                <a:latin typeface="Arial" panose="020B0604020202020204"/>
              </a:rPr>
              <a:t>Der versicherte Verdienst entspricht nun 80% des Lohnes (für Löhne bis 88’200 Franken/Jahr).</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de-CH" dirty="0">
              <a:solidFill>
                <a:srgbClr val="000000"/>
              </a:solidFill>
              <a:latin typeface="Arial" panose="020B0604020202020204"/>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de-CH"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de-CH"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de-CH"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endParaRPr lang="de-CH" dirty="0"/>
          </a:p>
        </p:txBody>
      </p:sp>
      <p:sp>
        <p:nvSpPr>
          <p:cNvPr id="4" name="Foliennummernplatzhalter 3">
            <a:extLst>
              <a:ext uri="{FF2B5EF4-FFF2-40B4-BE49-F238E27FC236}">
                <a16:creationId xmlns:a16="http://schemas.microsoft.com/office/drawing/2014/main" id="{0EC50B76-DBAB-4F58-9510-651207A73B4C}"/>
              </a:ext>
            </a:extLst>
          </p:cNvPr>
          <p:cNvSpPr>
            <a:spLocks noGrp="1"/>
          </p:cNvSpPr>
          <p:nvPr>
            <p:ph type="sldNum" sz="quarter" idx="12"/>
          </p:nvPr>
        </p:nvSpPr>
        <p:spPr/>
        <p:txBody>
          <a:bodyPr/>
          <a:lstStyle/>
          <a:p>
            <a:fld id="{442AD375-037F-43D0-B059-5172DA06796A}" type="slidenum">
              <a:rPr lang="de-CH" smtClean="0"/>
              <a:t>12</a:t>
            </a:fld>
            <a:endParaRPr lang="de-CH"/>
          </a:p>
        </p:txBody>
      </p:sp>
      <p:sp>
        <p:nvSpPr>
          <p:cNvPr id="5" name="Inhaltsplatzhalter 4">
            <a:extLst>
              <a:ext uri="{FF2B5EF4-FFF2-40B4-BE49-F238E27FC236}">
                <a16:creationId xmlns:a16="http://schemas.microsoft.com/office/drawing/2014/main" id="{441DA9AA-3DE9-4D58-874D-81634C31A5B6}"/>
              </a:ext>
            </a:extLst>
          </p:cNvPr>
          <p:cNvSpPr>
            <a:spLocks noGrp="1"/>
          </p:cNvSpPr>
          <p:nvPr>
            <p:ph idx="13"/>
          </p:nvPr>
        </p:nvSpPr>
        <p:spPr>
          <a:xfrm>
            <a:off x="6191250" y="1556792"/>
            <a:ext cx="5377358" cy="4608512"/>
          </a:xfrm>
        </p:spPr>
        <p:txBody>
          <a:bodyPr/>
          <a:lstStyle/>
          <a:p>
            <a:r>
              <a:rPr lang="de-CH" b="1" dirty="0"/>
              <a:t>Reglementarischer Umwandlungssatz</a:t>
            </a:r>
            <a:r>
              <a:rPr lang="de-CH" dirty="0"/>
              <a:t> bei Referenzalter 65 beträgt 5,09%</a:t>
            </a:r>
          </a:p>
          <a:p>
            <a:endParaRPr lang="de-CH" dirty="0"/>
          </a:p>
          <a:p>
            <a:endParaRPr lang="de-CH" dirty="0"/>
          </a:p>
          <a:p>
            <a:endParaRPr lang="de-CH" dirty="0"/>
          </a:p>
          <a:p>
            <a:r>
              <a:rPr lang="de-CH" dirty="0"/>
              <a:t>PUBLICA (Vorsorgewerk Bund) kennt </a:t>
            </a:r>
            <a:r>
              <a:rPr lang="de-CH" b="1" dirty="0"/>
              <a:t>keine Eintrittsschwelle.</a:t>
            </a:r>
          </a:p>
          <a:p>
            <a:endParaRPr lang="de-CH" b="1" dirty="0"/>
          </a:p>
          <a:p>
            <a:r>
              <a:rPr lang="de-CH" dirty="0"/>
              <a:t>Bei PUBLICA beträgt der </a:t>
            </a:r>
            <a:r>
              <a:rPr lang="de-CH" b="1" dirty="0"/>
              <a:t>Koordinationsabzug 30% </a:t>
            </a:r>
            <a:r>
              <a:rPr lang="de-CH" dirty="0"/>
              <a:t>des Lohns, aber maximal den Koordinationsabzug gemäss BVG. Bei Teilzeitarbeit wird der Koordinationsabzug mit dem Beschäftigungsgrad gewichtet. </a:t>
            </a:r>
          </a:p>
        </p:txBody>
      </p:sp>
    </p:spTree>
    <p:extLst>
      <p:ext uri="{BB962C8B-B14F-4D97-AF65-F5344CB8AC3E}">
        <p14:creationId xmlns:p14="http://schemas.microsoft.com/office/powerpoint/2010/main" val="1683926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151DA-9C9E-475C-9F59-CBE70F1F3191}"/>
              </a:ext>
            </a:extLst>
          </p:cNvPr>
          <p:cNvSpPr>
            <a:spLocks noGrp="1"/>
          </p:cNvSpPr>
          <p:nvPr>
            <p:ph type="title"/>
          </p:nvPr>
        </p:nvSpPr>
        <p:spPr/>
        <p:txBody>
          <a:bodyPr/>
          <a:lstStyle/>
          <a:p>
            <a:r>
              <a:rPr lang="de-CH" dirty="0"/>
              <a:t>Inhalt BVG Revision im Vergleich zu PUBLICA</a:t>
            </a:r>
          </a:p>
        </p:txBody>
      </p:sp>
      <p:sp>
        <p:nvSpPr>
          <p:cNvPr id="4" name="Foliennummernplatzhalter 3">
            <a:extLst>
              <a:ext uri="{FF2B5EF4-FFF2-40B4-BE49-F238E27FC236}">
                <a16:creationId xmlns:a16="http://schemas.microsoft.com/office/drawing/2014/main" id="{0EC50B76-DBAB-4F58-9510-651207A73B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1100" b="0" i="0" u="none" strike="noStrike" kern="1200" cap="none" spc="0" normalizeH="0" baseline="0" noProof="0" smtClean="0">
                <a:ln>
                  <a:noFill/>
                </a:ln>
                <a:solidFill>
                  <a:srgbClr val="B4B4B4">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CH" sz="1100" b="0" i="0" u="none" strike="noStrike" kern="1200" cap="none" spc="0" normalizeH="0" baseline="0" noProof="0">
              <a:ln>
                <a:noFill/>
              </a:ln>
              <a:solidFill>
                <a:srgbClr val="B4B4B4">
                  <a:lumMod val="75000"/>
                </a:srgbClr>
              </a:solidFill>
              <a:effectLst/>
              <a:uLnTx/>
              <a:uFillTx/>
              <a:latin typeface="Arial" panose="020B0604020202020204"/>
              <a:ea typeface="+mn-ea"/>
              <a:cs typeface="+mn-cs"/>
            </a:endParaRPr>
          </a:p>
        </p:txBody>
      </p:sp>
      <p:graphicFrame>
        <p:nvGraphicFramePr>
          <p:cNvPr id="7" name="Tabelle 7">
            <a:extLst>
              <a:ext uri="{FF2B5EF4-FFF2-40B4-BE49-F238E27FC236}">
                <a16:creationId xmlns:a16="http://schemas.microsoft.com/office/drawing/2014/main" id="{B5DF2800-1900-4DDD-987F-0B5E0F100FA2}"/>
              </a:ext>
            </a:extLst>
          </p:cNvPr>
          <p:cNvGraphicFramePr>
            <a:graphicFrameLocks noGrp="1"/>
          </p:cNvGraphicFramePr>
          <p:nvPr>
            <p:extLst>
              <p:ext uri="{D42A27DB-BD31-4B8C-83A1-F6EECF244321}">
                <p14:modId xmlns:p14="http://schemas.microsoft.com/office/powerpoint/2010/main" val="3887807420"/>
              </p:ext>
            </p:extLst>
          </p:nvPr>
        </p:nvGraphicFramePr>
        <p:xfrm>
          <a:off x="719402" y="1557338"/>
          <a:ext cx="10726578" cy="4608512"/>
        </p:xfrm>
        <a:graphic>
          <a:graphicData uri="http://schemas.openxmlformats.org/drawingml/2006/table">
            <a:tbl>
              <a:tblPr firstRow="1" bandRow="1">
                <a:tableStyleId>{69012ECD-51FC-41F1-AA8D-1B2483CD663E}</a:tableStyleId>
              </a:tblPr>
              <a:tblGrid>
                <a:gridCol w="1995619">
                  <a:extLst>
                    <a:ext uri="{9D8B030D-6E8A-4147-A177-3AD203B41FA5}">
                      <a16:colId xmlns:a16="http://schemas.microsoft.com/office/drawing/2014/main" val="191400530"/>
                    </a:ext>
                  </a:extLst>
                </a:gridCol>
                <a:gridCol w="2660899">
                  <a:extLst>
                    <a:ext uri="{9D8B030D-6E8A-4147-A177-3AD203B41FA5}">
                      <a16:colId xmlns:a16="http://schemas.microsoft.com/office/drawing/2014/main" val="299334631"/>
                    </a:ext>
                  </a:extLst>
                </a:gridCol>
                <a:gridCol w="2174210">
                  <a:extLst>
                    <a:ext uri="{9D8B030D-6E8A-4147-A177-3AD203B41FA5}">
                      <a16:colId xmlns:a16="http://schemas.microsoft.com/office/drawing/2014/main" val="2720532567"/>
                    </a:ext>
                  </a:extLst>
                </a:gridCol>
                <a:gridCol w="1870009">
                  <a:extLst>
                    <a:ext uri="{9D8B030D-6E8A-4147-A177-3AD203B41FA5}">
                      <a16:colId xmlns:a16="http://schemas.microsoft.com/office/drawing/2014/main" val="123448864"/>
                    </a:ext>
                  </a:extLst>
                </a:gridCol>
                <a:gridCol w="1480424">
                  <a:extLst>
                    <a:ext uri="{9D8B030D-6E8A-4147-A177-3AD203B41FA5}">
                      <a16:colId xmlns:a16="http://schemas.microsoft.com/office/drawing/2014/main" val="1537964308"/>
                    </a:ext>
                  </a:extLst>
                </a:gridCol>
                <a:gridCol w="545417">
                  <a:extLst>
                    <a:ext uri="{9D8B030D-6E8A-4147-A177-3AD203B41FA5}">
                      <a16:colId xmlns:a16="http://schemas.microsoft.com/office/drawing/2014/main" val="3731353968"/>
                    </a:ext>
                  </a:extLst>
                </a:gridCol>
              </a:tblGrid>
              <a:tr h="1461236">
                <a:tc>
                  <a:txBody>
                    <a:bodyPr/>
                    <a:lstStyle/>
                    <a:p>
                      <a:endParaRPr lang="de-CH" dirty="0"/>
                    </a:p>
                  </a:txBody>
                  <a:tcPr>
                    <a:noFill/>
                  </a:tcPr>
                </a:tc>
                <a:tc>
                  <a:txBody>
                    <a:bodyPr/>
                    <a:lstStyle/>
                    <a:p>
                      <a:r>
                        <a:rPr lang="de-CH" dirty="0"/>
                        <a:t>Altersgutschriften Geltende Ordnung</a:t>
                      </a:r>
                    </a:p>
                  </a:txBody>
                  <a:tcPr/>
                </a:tc>
                <a:tc>
                  <a:txBody>
                    <a:bodyPr/>
                    <a:lstStyle/>
                    <a:p>
                      <a:r>
                        <a:rPr lang="de-CH" dirty="0"/>
                        <a:t>Altersgutschriften BVG 21</a:t>
                      </a:r>
                    </a:p>
                  </a:txBody>
                  <a:tcPr/>
                </a:tc>
                <a:tc gridSpan="3">
                  <a:txBody>
                    <a:bodyPr/>
                    <a:lstStyle/>
                    <a:p>
                      <a:r>
                        <a:rPr lang="de-CH" dirty="0">
                          <a:solidFill>
                            <a:srgbClr val="399DC4"/>
                          </a:solidFill>
                        </a:rPr>
                        <a:t>Altersgutschriften</a:t>
                      </a:r>
                    </a:p>
                    <a:p>
                      <a:r>
                        <a:rPr lang="de-CH" dirty="0">
                          <a:solidFill>
                            <a:srgbClr val="399DC4"/>
                          </a:solidFill>
                        </a:rPr>
                        <a:t>Standardplan PUBLICA</a:t>
                      </a:r>
                    </a:p>
                  </a:txBody>
                  <a:tcPr>
                    <a:solidFill>
                      <a:schemeClr val="accent1">
                        <a:lumMod val="20000"/>
                        <a:lumOff val="80000"/>
                      </a:schemeClr>
                    </a:solidFill>
                  </a:tcPr>
                </a:tc>
                <a:tc hMerge="1">
                  <a:txBody>
                    <a:bodyPr/>
                    <a:lstStyle/>
                    <a:p>
                      <a:r>
                        <a:rPr lang="de-CH" dirty="0">
                          <a:solidFill>
                            <a:srgbClr val="399DC4"/>
                          </a:solidFill>
                        </a:rPr>
                        <a:t>Altersgutschriften  Standardplan PUBLICA</a:t>
                      </a:r>
                    </a:p>
                  </a:txBody>
                  <a:tcPr>
                    <a:solidFill>
                      <a:schemeClr val="accent1">
                        <a:lumMod val="20000"/>
                        <a:lumOff val="80000"/>
                      </a:schemeClr>
                    </a:solidFill>
                  </a:tcPr>
                </a:tc>
                <a:tc hMerge="1">
                  <a:txBody>
                    <a:bodyPr/>
                    <a:lstStyle/>
                    <a:p>
                      <a:endParaRPr lang="de-CH" dirty="0"/>
                    </a:p>
                  </a:txBody>
                  <a:tcPr/>
                </a:tc>
                <a:extLst>
                  <a:ext uri="{0D108BD9-81ED-4DB2-BD59-A6C34878D82A}">
                    <a16:rowId xmlns:a16="http://schemas.microsoft.com/office/drawing/2014/main" val="1558667445"/>
                  </a:ext>
                </a:extLst>
              </a:tr>
              <a:tr h="786819">
                <a:tc>
                  <a:txBody>
                    <a:bodyPr/>
                    <a:lstStyle/>
                    <a:p>
                      <a:r>
                        <a:rPr lang="de-CH" dirty="0"/>
                        <a:t>25-34 Jahre</a:t>
                      </a:r>
                    </a:p>
                  </a:txBody>
                  <a:tcPr anchor="ctr"/>
                </a:tc>
                <a:tc>
                  <a:txBody>
                    <a:bodyPr/>
                    <a:lstStyle/>
                    <a:p>
                      <a:r>
                        <a:rPr lang="de-CH" dirty="0"/>
                        <a:t>7,00%</a:t>
                      </a:r>
                    </a:p>
                  </a:txBody>
                  <a:tcPr anchor="ctr"/>
                </a:tc>
                <a:tc rowSpan="2">
                  <a:txBody>
                    <a:bodyPr/>
                    <a:lstStyle/>
                    <a:p>
                      <a:pPr marL="0" algn="l" defTabSz="914400" rtl="0" eaLnBrk="1" latinLnBrk="0" hangingPunct="1">
                        <a:lnSpc>
                          <a:spcPct val="250000"/>
                        </a:lnSpc>
                      </a:pPr>
                      <a:r>
                        <a:rPr lang="de-CH" sz="1800" kern="1200" dirty="0">
                          <a:solidFill>
                            <a:schemeClr val="tx1"/>
                          </a:solidFill>
                          <a:latin typeface="+mn-lt"/>
                          <a:ea typeface="+mn-ea"/>
                          <a:cs typeface="+mn-cs"/>
                        </a:rPr>
                        <a:t>9,00% </a:t>
                      </a:r>
                    </a:p>
                  </a:txBody>
                  <a:tcPr anchor="ctr"/>
                </a:tc>
                <a:tc>
                  <a:txBody>
                    <a:bodyPr/>
                    <a:lstStyle/>
                    <a:p>
                      <a:r>
                        <a:rPr lang="de-CH" dirty="0"/>
                        <a:t>22-34 Jahre</a:t>
                      </a:r>
                    </a:p>
                  </a:txBody>
                  <a:tcPr anchor="ctr">
                    <a:solidFill>
                      <a:schemeClr val="accent1">
                        <a:lumMod val="20000"/>
                        <a:lumOff val="80000"/>
                      </a:schemeClr>
                    </a:solidFill>
                  </a:tcPr>
                </a:tc>
                <a:tc>
                  <a:txBody>
                    <a:bodyPr/>
                    <a:lstStyle/>
                    <a:p>
                      <a:r>
                        <a:rPr lang="de-CH" dirty="0"/>
                        <a:t>12,75%</a:t>
                      </a:r>
                    </a:p>
                  </a:txBody>
                  <a:tcPr anchor="ctr">
                    <a:solidFill>
                      <a:schemeClr val="accent1">
                        <a:lumMod val="20000"/>
                        <a:lumOff val="80000"/>
                      </a:schemeClr>
                    </a:solidFill>
                  </a:tcPr>
                </a:tc>
                <a:tc>
                  <a:txBody>
                    <a:bodyPr/>
                    <a:lstStyle/>
                    <a:p>
                      <a:endParaRPr lang="de-CH" dirty="0"/>
                    </a:p>
                  </a:txBody>
                  <a:tcPr anchor="ctr">
                    <a:solidFill>
                      <a:schemeClr val="accent1">
                        <a:lumMod val="20000"/>
                        <a:lumOff val="80000"/>
                      </a:schemeClr>
                    </a:solidFill>
                  </a:tcPr>
                </a:tc>
                <a:extLst>
                  <a:ext uri="{0D108BD9-81ED-4DB2-BD59-A6C34878D82A}">
                    <a16:rowId xmlns:a16="http://schemas.microsoft.com/office/drawing/2014/main" val="3319520527"/>
                  </a:ext>
                </a:extLst>
              </a:tr>
              <a:tr h="786819">
                <a:tc>
                  <a:txBody>
                    <a:bodyPr/>
                    <a:lstStyle/>
                    <a:p>
                      <a:r>
                        <a:rPr lang="de-CH" dirty="0"/>
                        <a:t>35-44 Jahre</a:t>
                      </a:r>
                    </a:p>
                  </a:txBody>
                  <a:tcPr anchor="ctr"/>
                </a:tc>
                <a:tc>
                  <a:txBody>
                    <a:bodyPr/>
                    <a:lstStyle/>
                    <a:p>
                      <a:pPr marL="0" algn="l" defTabSz="914400" rtl="0" eaLnBrk="1" latinLnBrk="0" hangingPunct="1"/>
                      <a:r>
                        <a:rPr lang="de-CH" sz="1800" kern="1200" dirty="0">
                          <a:solidFill>
                            <a:schemeClr val="tx1"/>
                          </a:solidFill>
                          <a:latin typeface="+mn-lt"/>
                          <a:ea typeface="+mn-ea"/>
                          <a:cs typeface="+mn-cs"/>
                        </a:rPr>
                        <a:t>10,00%</a:t>
                      </a:r>
                    </a:p>
                  </a:txBody>
                  <a:tcPr anchor="ctr"/>
                </a:tc>
                <a:tc vMerge="1">
                  <a:txBody>
                    <a:bodyPr/>
                    <a:lstStyle/>
                    <a:p>
                      <a:endParaRPr lang="de-CH" dirty="0"/>
                    </a:p>
                  </a:txBody>
                  <a:tcPr/>
                </a:tc>
                <a:tc>
                  <a:txBody>
                    <a:bodyPr/>
                    <a:lstStyle/>
                    <a:p>
                      <a:r>
                        <a:rPr lang="de-CH" dirty="0"/>
                        <a:t>35-44 Jahre</a:t>
                      </a:r>
                    </a:p>
                  </a:txBody>
                  <a:tcPr anchor="ctr">
                    <a:solidFill>
                      <a:schemeClr val="accent1">
                        <a:lumMod val="20000"/>
                        <a:lumOff val="80000"/>
                      </a:schemeClr>
                    </a:solidFill>
                  </a:tcPr>
                </a:tc>
                <a:tc>
                  <a:txBody>
                    <a:bodyPr/>
                    <a:lstStyle/>
                    <a:p>
                      <a:r>
                        <a:rPr lang="de-CH" dirty="0"/>
                        <a:t>16,25%</a:t>
                      </a:r>
                    </a:p>
                  </a:txBody>
                  <a:tcPr anchor="ctr">
                    <a:solidFill>
                      <a:schemeClr val="accent1">
                        <a:lumMod val="20000"/>
                        <a:lumOff val="80000"/>
                      </a:schemeClr>
                    </a:solidFill>
                  </a:tcPr>
                </a:tc>
                <a:tc>
                  <a:txBody>
                    <a:bodyPr/>
                    <a:lstStyle/>
                    <a:p>
                      <a:endParaRPr lang="de-CH" dirty="0"/>
                    </a:p>
                  </a:txBody>
                  <a:tcPr anchor="ctr">
                    <a:solidFill>
                      <a:schemeClr val="accent1">
                        <a:lumMod val="20000"/>
                        <a:lumOff val="80000"/>
                      </a:schemeClr>
                    </a:solidFill>
                  </a:tcPr>
                </a:tc>
                <a:extLst>
                  <a:ext uri="{0D108BD9-81ED-4DB2-BD59-A6C34878D82A}">
                    <a16:rowId xmlns:a16="http://schemas.microsoft.com/office/drawing/2014/main" val="552887221"/>
                  </a:ext>
                </a:extLst>
              </a:tr>
              <a:tr h="786819">
                <a:tc>
                  <a:txBody>
                    <a:bodyPr/>
                    <a:lstStyle/>
                    <a:p>
                      <a:r>
                        <a:rPr lang="de-CH" dirty="0"/>
                        <a:t>45-54 Jahre</a:t>
                      </a:r>
                    </a:p>
                  </a:txBody>
                  <a:tcPr anchor="ctr"/>
                </a:tc>
                <a:tc>
                  <a:txBody>
                    <a:bodyPr/>
                    <a:lstStyle/>
                    <a:p>
                      <a:r>
                        <a:rPr lang="de-CH" dirty="0"/>
                        <a:t>15,00%</a:t>
                      </a:r>
                    </a:p>
                  </a:txBody>
                  <a:tcPr anchor="ctr"/>
                </a:tc>
                <a:tc rowSpan="2">
                  <a:txBody>
                    <a:bodyPr/>
                    <a:lstStyle/>
                    <a:p>
                      <a:r>
                        <a:rPr lang="de-CH" dirty="0"/>
                        <a:t>14,00%</a:t>
                      </a:r>
                    </a:p>
                  </a:txBody>
                  <a:tcPr anchor="ctr"/>
                </a:tc>
                <a:tc>
                  <a:txBody>
                    <a:bodyPr/>
                    <a:lstStyle/>
                    <a:p>
                      <a:r>
                        <a:rPr lang="de-CH" dirty="0"/>
                        <a:t>45-54 Jahre</a:t>
                      </a:r>
                    </a:p>
                  </a:txBody>
                  <a:tcPr anchor="ctr">
                    <a:solidFill>
                      <a:schemeClr val="accent1">
                        <a:lumMod val="20000"/>
                        <a:lumOff val="80000"/>
                      </a:schemeClr>
                    </a:solidFill>
                  </a:tcPr>
                </a:tc>
                <a:tc>
                  <a:txBody>
                    <a:bodyPr/>
                    <a:lstStyle/>
                    <a:p>
                      <a:r>
                        <a:rPr lang="de-CH" dirty="0"/>
                        <a:t>26,00%</a:t>
                      </a:r>
                    </a:p>
                  </a:txBody>
                  <a:tcPr anchor="ctr">
                    <a:solidFill>
                      <a:schemeClr val="accent1">
                        <a:lumMod val="20000"/>
                        <a:lumOff val="80000"/>
                      </a:schemeClr>
                    </a:solidFill>
                  </a:tcPr>
                </a:tc>
                <a:tc>
                  <a:txBody>
                    <a:bodyPr/>
                    <a:lstStyle/>
                    <a:p>
                      <a:endParaRPr lang="de-CH" dirty="0"/>
                    </a:p>
                  </a:txBody>
                  <a:tcPr anchor="ctr">
                    <a:solidFill>
                      <a:schemeClr val="accent1">
                        <a:lumMod val="20000"/>
                        <a:lumOff val="80000"/>
                      </a:schemeClr>
                    </a:solidFill>
                  </a:tcPr>
                </a:tc>
                <a:extLst>
                  <a:ext uri="{0D108BD9-81ED-4DB2-BD59-A6C34878D82A}">
                    <a16:rowId xmlns:a16="http://schemas.microsoft.com/office/drawing/2014/main" val="609580067"/>
                  </a:ext>
                </a:extLst>
              </a:tr>
              <a:tr h="786819">
                <a:tc>
                  <a:txBody>
                    <a:bodyPr/>
                    <a:lstStyle/>
                    <a:p>
                      <a:r>
                        <a:rPr lang="de-CH" dirty="0"/>
                        <a:t>55-65 Jahre</a:t>
                      </a:r>
                    </a:p>
                  </a:txBody>
                  <a:tcPr anchor="ctr"/>
                </a:tc>
                <a:tc>
                  <a:txBody>
                    <a:bodyPr/>
                    <a:lstStyle/>
                    <a:p>
                      <a:r>
                        <a:rPr lang="de-CH" dirty="0"/>
                        <a:t>18,00%</a:t>
                      </a:r>
                    </a:p>
                  </a:txBody>
                  <a:tcPr anchor="ctr"/>
                </a:tc>
                <a:tc vMerge="1">
                  <a:txBody>
                    <a:bodyPr/>
                    <a:lstStyle/>
                    <a:p>
                      <a:endParaRPr lang="de-CH" dirty="0"/>
                    </a:p>
                  </a:txBody>
                  <a:tcPr/>
                </a:tc>
                <a:tc>
                  <a:txBody>
                    <a:bodyPr/>
                    <a:lstStyle/>
                    <a:p>
                      <a:r>
                        <a:rPr lang="de-CH" dirty="0"/>
                        <a:t>55-65 Jahre</a:t>
                      </a:r>
                    </a:p>
                  </a:txBody>
                  <a:tcPr anchor="ctr">
                    <a:solidFill>
                      <a:schemeClr val="accent1">
                        <a:lumMod val="20000"/>
                        <a:lumOff val="80000"/>
                      </a:schemeClr>
                    </a:solidFill>
                  </a:tcPr>
                </a:tc>
                <a:tc>
                  <a:txBody>
                    <a:bodyPr/>
                    <a:lstStyle/>
                    <a:p>
                      <a:r>
                        <a:rPr lang="de-CH" dirty="0"/>
                        <a:t>34,25%</a:t>
                      </a:r>
                    </a:p>
                  </a:txBody>
                  <a:tcPr anchor="ctr">
                    <a:solidFill>
                      <a:schemeClr val="accent1">
                        <a:lumMod val="20000"/>
                        <a:lumOff val="80000"/>
                      </a:schemeClr>
                    </a:solidFill>
                  </a:tcPr>
                </a:tc>
                <a:tc>
                  <a:txBody>
                    <a:bodyPr/>
                    <a:lstStyle/>
                    <a:p>
                      <a:endParaRPr lang="de-CH" dirty="0"/>
                    </a:p>
                  </a:txBody>
                  <a:tcPr anchor="ctr">
                    <a:solidFill>
                      <a:schemeClr val="accent1">
                        <a:lumMod val="20000"/>
                        <a:lumOff val="80000"/>
                      </a:schemeClr>
                    </a:solidFill>
                  </a:tcPr>
                </a:tc>
                <a:extLst>
                  <a:ext uri="{0D108BD9-81ED-4DB2-BD59-A6C34878D82A}">
                    <a16:rowId xmlns:a16="http://schemas.microsoft.com/office/drawing/2014/main" val="1964493633"/>
                  </a:ext>
                </a:extLst>
              </a:tr>
            </a:tbl>
          </a:graphicData>
        </a:graphic>
      </p:graphicFrame>
    </p:spTree>
    <p:extLst>
      <p:ext uri="{BB962C8B-B14F-4D97-AF65-F5344CB8AC3E}">
        <p14:creationId xmlns:p14="http://schemas.microsoft.com/office/powerpoint/2010/main" val="124106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A0636-DD54-4C72-A1F9-AAFFD016FCBF}"/>
              </a:ext>
            </a:extLst>
          </p:cNvPr>
          <p:cNvSpPr>
            <a:spLocks noGrp="1"/>
          </p:cNvSpPr>
          <p:nvPr>
            <p:ph type="title"/>
          </p:nvPr>
        </p:nvSpPr>
        <p:spPr>
          <a:xfrm>
            <a:off x="711200" y="628611"/>
            <a:ext cx="9657974" cy="806666"/>
          </a:xfrm>
        </p:spPr>
        <p:txBody>
          <a:bodyPr/>
          <a:lstStyle/>
          <a:p>
            <a:r>
              <a:rPr lang="de-CH" dirty="0"/>
              <a:t>für PUBLICA viel wichtiger:</a:t>
            </a:r>
            <a:br>
              <a:rPr lang="de-CH" dirty="0"/>
            </a:br>
            <a:r>
              <a:rPr lang="de-CH" b="1" dirty="0"/>
              <a:t>Anpassung Umwandlungssatz aufgrund Anpassung Referenzalter </a:t>
            </a:r>
            <a:endParaRPr lang="de-CH" b="1" dirty="0">
              <a:cs typeface="Arial"/>
            </a:endParaRPr>
          </a:p>
        </p:txBody>
      </p:sp>
      <p:sp>
        <p:nvSpPr>
          <p:cNvPr id="3" name="Foliennummernplatzhalter 2">
            <a:extLst>
              <a:ext uri="{FF2B5EF4-FFF2-40B4-BE49-F238E27FC236}">
                <a16:creationId xmlns:a16="http://schemas.microsoft.com/office/drawing/2014/main" id="{2F7B722D-3E1B-492D-B7F6-405300D4F59A}"/>
              </a:ext>
            </a:extLst>
          </p:cNvPr>
          <p:cNvSpPr>
            <a:spLocks noGrp="1"/>
          </p:cNvSpPr>
          <p:nvPr>
            <p:ph type="sldNum" sz="quarter" idx="12"/>
          </p:nvPr>
        </p:nvSpPr>
        <p:spPr/>
        <p:txBody>
          <a:bodyPr/>
          <a:lstStyle/>
          <a:p>
            <a:fld id="{442AD375-037F-43D0-B059-5172DA06796A}" type="slidenum">
              <a:rPr lang="de-CH" smtClean="0"/>
              <a:t>14</a:t>
            </a:fld>
            <a:endParaRPr lang="de-CH"/>
          </a:p>
        </p:txBody>
      </p:sp>
      <p:sp>
        <p:nvSpPr>
          <p:cNvPr id="4" name="Textplatzhalter 3">
            <a:extLst>
              <a:ext uri="{FF2B5EF4-FFF2-40B4-BE49-F238E27FC236}">
                <a16:creationId xmlns:a16="http://schemas.microsoft.com/office/drawing/2014/main" id="{F59B6231-93B8-4CD4-A1B9-4975E90384EF}"/>
              </a:ext>
            </a:extLst>
          </p:cNvPr>
          <p:cNvSpPr>
            <a:spLocks noGrp="1"/>
          </p:cNvSpPr>
          <p:nvPr>
            <p:ph type="body" sz="quarter" idx="13"/>
          </p:nvPr>
        </p:nvSpPr>
        <p:spPr/>
        <p:txBody>
          <a:bodyPr vert="horz" lIns="0" tIns="0" rIns="0" bIns="0" rtlCol="0" anchor="t">
            <a:noAutofit/>
          </a:bodyPr>
          <a:lstStyle/>
          <a:p>
            <a:endParaRPr lang="de-CH" dirty="0">
              <a:cs typeface="Arial"/>
            </a:endParaRPr>
          </a:p>
          <a:p>
            <a:endParaRPr lang="de-CH" dirty="0">
              <a:cs typeface="Arial"/>
            </a:endParaRPr>
          </a:p>
          <a:p>
            <a:endParaRPr lang="de-CH" dirty="0">
              <a:cs typeface="Arial"/>
            </a:endParaRPr>
          </a:p>
          <a:p>
            <a:endParaRPr lang="de-CH" dirty="0">
              <a:cs typeface="Arial"/>
            </a:endParaRPr>
          </a:p>
          <a:p>
            <a:endParaRPr lang="de-CH" dirty="0">
              <a:cs typeface="Arial"/>
            </a:endParaRPr>
          </a:p>
          <a:p>
            <a:endParaRPr lang="de-CH" dirty="0">
              <a:cs typeface="Arial"/>
            </a:endParaRPr>
          </a:p>
        </p:txBody>
      </p:sp>
      <p:sp>
        <p:nvSpPr>
          <p:cNvPr id="7" name="AutoShape 6">
            <a:extLst>
              <a:ext uri="{FF2B5EF4-FFF2-40B4-BE49-F238E27FC236}">
                <a16:creationId xmlns:a16="http://schemas.microsoft.com/office/drawing/2014/main" id="{ABA298F8-42A0-4355-9983-C77104BE1F1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graphicFrame>
        <p:nvGraphicFramePr>
          <p:cNvPr id="10" name="Tabelle 10">
            <a:extLst>
              <a:ext uri="{FF2B5EF4-FFF2-40B4-BE49-F238E27FC236}">
                <a16:creationId xmlns:a16="http://schemas.microsoft.com/office/drawing/2014/main" id="{513A06E7-36D5-425E-B9DE-BCD94146F6CF}"/>
              </a:ext>
            </a:extLst>
          </p:cNvPr>
          <p:cNvGraphicFramePr>
            <a:graphicFrameLocks noGrp="1"/>
          </p:cNvGraphicFramePr>
          <p:nvPr>
            <p:extLst>
              <p:ext uri="{D42A27DB-BD31-4B8C-83A1-F6EECF244321}">
                <p14:modId xmlns:p14="http://schemas.microsoft.com/office/powerpoint/2010/main" val="3231140631"/>
              </p:ext>
            </p:extLst>
          </p:nvPr>
        </p:nvGraphicFramePr>
        <p:xfrm>
          <a:off x="711201" y="1559991"/>
          <a:ext cx="5289550" cy="4802459"/>
        </p:xfrm>
        <a:graphic>
          <a:graphicData uri="http://schemas.openxmlformats.org/drawingml/2006/table">
            <a:tbl>
              <a:tblPr firstRow="1" bandRow="1">
                <a:tableStyleId>{69012ECD-51FC-41F1-AA8D-1B2483CD663E}</a:tableStyleId>
              </a:tblPr>
              <a:tblGrid>
                <a:gridCol w="761265">
                  <a:extLst>
                    <a:ext uri="{9D8B030D-6E8A-4147-A177-3AD203B41FA5}">
                      <a16:colId xmlns:a16="http://schemas.microsoft.com/office/drawing/2014/main" val="3952527293"/>
                    </a:ext>
                  </a:extLst>
                </a:gridCol>
                <a:gridCol w="813534">
                  <a:extLst>
                    <a:ext uri="{9D8B030D-6E8A-4147-A177-3AD203B41FA5}">
                      <a16:colId xmlns:a16="http://schemas.microsoft.com/office/drawing/2014/main" val="3817070712"/>
                    </a:ext>
                  </a:extLst>
                </a:gridCol>
                <a:gridCol w="3714751">
                  <a:extLst>
                    <a:ext uri="{9D8B030D-6E8A-4147-A177-3AD203B41FA5}">
                      <a16:colId xmlns:a16="http://schemas.microsoft.com/office/drawing/2014/main" val="1334323210"/>
                    </a:ext>
                  </a:extLst>
                </a:gridCol>
              </a:tblGrid>
              <a:tr h="443819">
                <a:tc>
                  <a:txBody>
                    <a:bodyPr/>
                    <a:lstStyle/>
                    <a:p>
                      <a:r>
                        <a:rPr lang="de-CH" dirty="0"/>
                        <a:t>Alter </a:t>
                      </a:r>
                    </a:p>
                  </a:txBody>
                  <a:tcPr/>
                </a:tc>
                <a:tc>
                  <a:txBody>
                    <a:bodyPr/>
                    <a:lstStyle/>
                    <a:p>
                      <a:r>
                        <a:rPr lang="de-CH" dirty="0"/>
                        <a:t>Alle</a:t>
                      </a:r>
                    </a:p>
                  </a:txBody>
                  <a:tcPr/>
                </a:tc>
                <a:tc>
                  <a:txBody>
                    <a:bodyPr/>
                    <a:lstStyle/>
                    <a:p>
                      <a:r>
                        <a:rPr lang="de-CH" dirty="0"/>
                        <a:t>Frauen Jg. 1963 und älter</a:t>
                      </a:r>
                    </a:p>
                  </a:txBody>
                  <a:tcPr/>
                </a:tc>
                <a:extLst>
                  <a:ext uri="{0D108BD9-81ED-4DB2-BD59-A6C34878D82A}">
                    <a16:rowId xmlns:a16="http://schemas.microsoft.com/office/drawing/2014/main" val="603948798"/>
                  </a:ext>
                </a:extLst>
              </a:tr>
              <a:tr h="257133">
                <a:tc>
                  <a:txBody>
                    <a:bodyPr/>
                    <a:lstStyle/>
                    <a:p>
                      <a:r>
                        <a:rPr lang="de-CH" sz="1600" dirty="0"/>
                        <a:t>58</a:t>
                      </a:r>
                    </a:p>
                  </a:txBody>
                  <a:tcPr/>
                </a:tc>
                <a:tc>
                  <a:txBody>
                    <a:bodyPr/>
                    <a:lstStyle/>
                    <a:p>
                      <a:r>
                        <a:rPr lang="de-CH" sz="1600" dirty="0"/>
                        <a:t>4.26%</a:t>
                      </a:r>
                    </a:p>
                  </a:txBody>
                  <a:tcPr/>
                </a:tc>
                <a:tc>
                  <a:txBody>
                    <a:bodyPr/>
                    <a:lstStyle/>
                    <a:p>
                      <a:r>
                        <a:rPr lang="de-CH" sz="1600" dirty="0"/>
                        <a:t>4.26%</a:t>
                      </a:r>
                    </a:p>
                  </a:txBody>
                  <a:tcPr/>
                </a:tc>
                <a:extLst>
                  <a:ext uri="{0D108BD9-81ED-4DB2-BD59-A6C34878D82A}">
                    <a16:rowId xmlns:a16="http://schemas.microsoft.com/office/drawing/2014/main" val="1164261814"/>
                  </a:ext>
                </a:extLst>
              </a:tr>
              <a:tr h="257133">
                <a:tc>
                  <a:txBody>
                    <a:bodyPr/>
                    <a:lstStyle/>
                    <a:p>
                      <a:r>
                        <a:rPr lang="de-CH" sz="1600" dirty="0"/>
                        <a:t>59</a:t>
                      </a:r>
                    </a:p>
                  </a:txBody>
                  <a:tcPr/>
                </a:tc>
                <a:tc>
                  <a:txBody>
                    <a:bodyPr/>
                    <a:lstStyle/>
                    <a:p>
                      <a:r>
                        <a:rPr lang="de-CH" sz="1600" dirty="0"/>
                        <a:t>4.37%</a:t>
                      </a:r>
                    </a:p>
                  </a:txBody>
                  <a:tcPr/>
                </a:tc>
                <a:tc>
                  <a:txBody>
                    <a:bodyPr/>
                    <a:lstStyle/>
                    <a:p>
                      <a:r>
                        <a:rPr lang="de-CH" sz="1600" dirty="0"/>
                        <a:t>4.37%</a:t>
                      </a:r>
                    </a:p>
                  </a:txBody>
                  <a:tcPr/>
                </a:tc>
                <a:extLst>
                  <a:ext uri="{0D108BD9-81ED-4DB2-BD59-A6C34878D82A}">
                    <a16:rowId xmlns:a16="http://schemas.microsoft.com/office/drawing/2014/main" val="2526026076"/>
                  </a:ext>
                </a:extLst>
              </a:tr>
              <a:tr h="257133">
                <a:tc>
                  <a:txBody>
                    <a:bodyPr/>
                    <a:lstStyle/>
                    <a:p>
                      <a:r>
                        <a:rPr lang="de-CH" sz="1600" dirty="0"/>
                        <a:t>60</a:t>
                      </a:r>
                    </a:p>
                  </a:txBody>
                  <a:tcPr/>
                </a:tc>
                <a:tc>
                  <a:txBody>
                    <a:bodyPr/>
                    <a:lstStyle/>
                    <a:p>
                      <a:r>
                        <a:rPr lang="de-CH" sz="1600" dirty="0"/>
                        <a:t>4.47%</a:t>
                      </a:r>
                    </a:p>
                  </a:txBody>
                  <a:tcPr/>
                </a:tc>
                <a:tc>
                  <a:txBody>
                    <a:bodyPr/>
                    <a:lstStyle/>
                    <a:p>
                      <a:r>
                        <a:rPr lang="de-CH" sz="1600" dirty="0"/>
                        <a:t>4.47%</a:t>
                      </a:r>
                    </a:p>
                  </a:txBody>
                  <a:tcPr/>
                </a:tc>
                <a:extLst>
                  <a:ext uri="{0D108BD9-81ED-4DB2-BD59-A6C34878D82A}">
                    <a16:rowId xmlns:a16="http://schemas.microsoft.com/office/drawing/2014/main" val="740026493"/>
                  </a:ext>
                </a:extLst>
              </a:tr>
              <a:tr h="257133">
                <a:tc>
                  <a:txBody>
                    <a:bodyPr/>
                    <a:lstStyle/>
                    <a:p>
                      <a:r>
                        <a:rPr lang="de-CH" sz="1600" dirty="0"/>
                        <a:t>61</a:t>
                      </a:r>
                    </a:p>
                  </a:txBody>
                  <a:tcPr/>
                </a:tc>
                <a:tc>
                  <a:txBody>
                    <a:bodyPr/>
                    <a:lstStyle/>
                    <a:p>
                      <a:r>
                        <a:rPr lang="de-CH" sz="1600" dirty="0"/>
                        <a:t>4.58%</a:t>
                      </a:r>
                    </a:p>
                  </a:txBody>
                  <a:tcPr/>
                </a:tc>
                <a:tc>
                  <a:txBody>
                    <a:bodyPr/>
                    <a:lstStyle/>
                    <a:p>
                      <a:r>
                        <a:rPr lang="de-CH" sz="1600" dirty="0"/>
                        <a:t>4.58%</a:t>
                      </a:r>
                    </a:p>
                  </a:txBody>
                  <a:tcPr/>
                </a:tc>
                <a:extLst>
                  <a:ext uri="{0D108BD9-81ED-4DB2-BD59-A6C34878D82A}">
                    <a16:rowId xmlns:a16="http://schemas.microsoft.com/office/drawing/2014/main" val="1798283636"/>
                  </a:ext>
                </a:extLst>
              </a:tr>
              <a:tr h="257133">
                <a:tc>
                  <a:txBody>
                    <a:bodyPr/>
                    <a:lstStyle/>
                    <a:p>
                      <a:r>
                        <a:rPr lang="de-CH" sz="1600" dirty="0"/>
                        <a:t>62</a:t>
                      </a:r>
                    </a:p>
                  </a:txBody>
                  <a:tcPr/>
                </a:tc>
                <a:tc>
                  <a:txBody>
                    <a:bodyPr/>
                    <a:lstStyle/>
                    <a:p>
                      <a:r>
                        <a:rPr lang="de-CH" sz="1600" dirty="0"/>
                        <a:t>4.70%</a:t>
                      </a:r>
                    </a:p>
                  </a:txBody>
                  <a:tcPr/>
                </a:tc>
                <a:tc>
                  <a:txBody>
                    <a:bodyPr/>
                    <a:lstStyle/>
                    <a:p>
                      <a:r>
                        <a:rPr lang="de-CH" sz="1600" dirty="0"/>
                        <a:t>4.70%</a:t>
                      </a:r>
                    </a:p>
                  </a:txBody>
                  <a:tcPr/>
                </a:tc>
                <a:extLst>
                  <a:ext uri="{0D108BD9-81ED-4DB2-BD59-A6C34878D82A}">
                    <a16:rowId xmlns:a16="http://schemas.microsoft.com/office/drawing/2014/main" val="2037129324"/>
                  </a:ext>
                </a:extLst>
              </a:tr>
              <a:tr h="257133">
                <a:tc>
                  <a:txBody>
                    <a:bodyPr/>
                    <a:lstStyle/>
                    <a:p>
                      <a:r>
                        <a:rPr lang="de-CH" sz="1600" dirty="0"/>
                        <a:t>63</a:t>
                      </a:r>
                    </a:p>
                  </a:txBody>
                  <a:tcPr/>
                </a:tc>
                <a:tc>
                  <a:txBody>
                    <a:bodyPr/>
                    <a:lstStyle/>
                    <a:p>
                      <a:r>
                        <a:rPr lang="de-CH" sz="1600" dirty="0"/>
                        <a:t>4.83%</a:t>
                      </a:r>
                    </a:p>
                  </a:txBody>
                  <a:tcPr/>
                </a:tc>
                <a:tc>
                  <a:txBody>
                    <a:bodyPr/>
                    <a:lstStyle/>
                    <a:p>
                      <a:r>
                        <a:rPr lang="de-CH" sz="1600" dirty="0">
                          <a:solidFill>
                            <a:schemeClr val="accent4"/>
                          </a:solidFill>
                        </a:rPr>
                        <a:t>4.90%</a:t>
                      </a:r>
                    </a:p>
                  </a:txBody>
                  <a:tcPr/>
                </a:tc>
                <a:extLst>
                  <a:ext uri="{0D108BD9-81ED-4DB2-BD59-A6C34878D82A}">
                    <a16:rowId xmlns:a16="http://schemas.microsoft.com/office/drawing/2014/main" val="3932405992"/>
                  </a:ext>
                </a:extLst>
              </a:tr>
              <a:tr h="257133">
                <a:tc>
                  <a:txBody>
                    <a:bodyPr/>
                    <a:lstStyle/>
                    <a:p>
                      <a:r>
                        <a:rPr lang="de-CH" sz="1600" dirty="0"/>
                        <a:t>64</a:t>
                      </a:r>
                    </a:p>
                  </a:txBody>
                  <a:tcPr/>
                </a:tc>
                <a:tc>
                  <a:txBody>
                    <a:bodyPr/>
                    <a:lstStyle/>
                    <a:p>
                      <a:r>
                        <a:rPr lang="de-CH" sz="1600" dirty="0"/>
                        <a:t>4.96%</a:t>
                      </a:r>
                    </a:p>
                  </a:txBody>
                  <a:tcPr/>
                </a:tc>
                <a:tc>
                  <a:txBody>
                    <a:bodyPr/>
                    <a:lstStyle/>
                    <a:p>
                      <a:r>
                        <a:rPr lang="de-CH" sz="1600" dirty="0">
                          <a:solidFill>
                            <a:schemeClr val="accent4"/>
                          </a:solidFill>
                        </a:rPr>
                        <a:t>5.09%</a:t>
                      </a:r>
                    </a:p>
                  </a:txBody>
                  <a:tcPr/>
                </a:tc>
                <a:extLst>
                  <a:ext uri="{0D108BD9-81ED-4DB2-BD59-A6C34878D82A}">
                    <a16:rowId xmlns:a16="http://schemas.microsoft.com/office/drawing/2014/main" val="2161875763"/>
                  </a:ext>
                </a:extLst>
              </a:tr>
              <a:tr h="257133">
                <a:tc>
                  <a:txBody>
                    <a:bodyPr/>
                    <a:lstStyle/>
                    <a:p>
                      <a:r>
                        <a:rPr lang="de-CH" sz="1600" dirty="0"/>
                        <a:t>65</a:t>
                      </a:r>
                    </a:p>
                  </a:txBody>
                  <a:tcPr>
                    <a:solidFill>
                      <a:srgbClr val="EBF5F9"/>
                    </a:solidFill>
                  </a:tcPr>
                </a:tc>
                <a:tc>
                  <a:txBody>
                    <a:bodyPr/>
                    <a:lstStyle/>
                    <a:p>
                      <a:r>
                        <a:rPr lang="de-CH" sz="1600" dirty="0"/>
                        <a:t>5.09%</a:t>
                      </a:r>
                    </a:p>
                  </a:txBody>
                  <a:tcPr>
                    <a:solidFill>
                      <a:srgbClr val="EBF5F9"/>
                    </a:solidFill>
                  </a:tcPr>
                </a:tc>
                <a:tc>
                  <a:txBody>
                    <a:bodyPr/>
                    <a:lstStyle/>
                    <a:p>
                      <a:r>
                        <a:rPr lang="de-CH" sz="1600" dirty="0"/>
                        <a:t>5.09%</a:t>
                      </a:r>
                    </a:p>
                  </a:txBody>
                  <a:tcPr>
                    <a:solidFill>
                      <a:srgbClr val="EBF5F9"/>
                    </a:solidFill>
                  </a:tcPr>
                </a:tc>
                <a:extLst>
                  <a:ext uri="{0D108BD9-81ED-4DB2-BD59-A6C34878D82A}">
                    <a16:rowId xmlns:a16="http://schemas.microsoft.com/office/drawing/2014/main" val="1909175790"/>
                  </a:ext>
                </a:extLst>
              </a:tr>
              <a:tr h="257133">
                <a:tc>
                  <a:txBody>
                    <a:bodyPr/>
                    <a:lstStyle/>
                    <a:p>
                      <a:r>
                        <a:rPr lang="de-CH" sz="1600" dirty="0"/>
                        <a:t>66</a:t>
                      </a:r>
                    </a:p>
                  </a:txBody>
                  <a:tcPr/>
                </a:tc>
                <a:tc>
                  <a:txBody>
                    <a:bodyPr/>
                    <a:lstStyle/>
                    <a:p>
                      <a:r>
                        <a:rPr lang="de-CH" sz="1600" dirty="0"/>
                        <a:t>5.24%</a:t>
                      </a:r>
                    </a:p>
                  </a:txBody>
                  <a:tcPr/>
                </a:tc>
                <a:tc>
                  <a:txBody>
                    <a:bodyPr/>
                    <a:lstStyle/>
                    <a:p>
                      <a:r>
                        <a:rPr lang="de-CH" sz="1600" dirty="0"/>
                        <a:t>5.24%</a:t>
                      </a:r>
                    </a:p>
                  </a:txBody>
                  <a:tcPr/>
                </a:tc>
                <a:extLst>
                  <a:ext uri="{0D108BD9-81ED-4DB2-BD59-A6C34878D82A}">
                    <a16:rowId xmlns:a16="http://schemas.microsoft.com/office/drawing/2014/main" val="3681371267"/>
                  </a:ext>
                </a:extLst>
              </a:tr>
              <a:tr h="257133">
                <a:tc>
                  <a:txBody>
                    <a:bodyPr/>
                    <a:lstStyle/>
                    <a:p>
                      <a:r>
                        <a:rPr lang="de-CH" sz="1600" dirty="0"/>
                        <a:t>67</a:t>
                      </a:r>
                    </a:p>
                  </a:txBody>
                  <a:tcPr/>
                </a:tc>
                <a:tc>
                  <a:txBody>
                    <a:bodyPr/>
                    <a:lstStyle/>
                    <a:p>
                      <a:r>
                        <a:rPr lang="de-CH" sz="1600" dirty="0"/>
                        <a:t>5.40%</a:t>
                      </a:r>
                    </a:p>
                  </a:txBody>
                  <a:tcPr/>
                </a:tc>
                <a:tc>
                  <a:txBody>
                    <a:bodyPr/>
                    <a:lstStyle/>
                    <a:p>
                      <a:r>
                        <a:rPr lang="de-CH" sz="1600" dirty="0"/>
                        <a:t>5.40%</a:t>
                      </a:r>
                    </a:p>
                  </a:txBody>
                  <a:tcPr/>
                </a:tc>
                <a:extLst>
                  <a:ext uri="{0D108BD9-81ED-4DB2-BD59-A6C34878D82A}">
                    <a16:rowId xmlns:a16="http://schemas.microsoft.com/office/drawing/2014/main" val="3430107638"/>
                  </a:ext>
                </a:extLst>
              </a:tr>
              <a:tr h="257133">
                <a:tc>
                  <a:txBody>
                    <a:bodyPr/>
                    <a:lstStyle/>
                    <a:p>
                      <a:r>
                        <a:rPr lang="de-CH" sz="1600" dirty="0"/>
                        <a:t>68</a:t>
                      </a:r>
                    </a:p>
                  </a:txBody>
                  <a:tcPr/>
                </a:tc>
                <a:tc>
                  <a:txBody>
                    <a:bodyPr/>
                    <a:lstStyle/>
                    <a:p>
                      <a:r>
                        <a:rPr lang="de-CH" sz="1600" dirty="0"/>
                        <a:t>5.58%</a:t>
                      </a:r>
                    </a:p>
                  </a:txBody>
                  <a:tcPr/>
                </a:tc>
                <a:tc>
                  <a:txBody>
                    <a:bodyPr/>
                    <a:lstStyle/>
                    <a:p>
                      <a:r>
                        <a:rPr lang="de-CH" sz="1600" dirty="0"/>
                        <a:t>5.58%</a:t>
                      </a:r>
                    </a:p>
                  </a:txBody>
                  <a:tcPr/>
                </a:tc>
                <a:extLst>
                  <a:ext uri="{0D108BD9-81ED-4DB2-BD59-A6C34878D82A}">
                    <a16:rowId xmlns:a16="http://schemas.microsoft.com/office/drawing/2014/main" val="3260434430"/>
                  </a:ext>
                </a:extLst>
              </a:tr>
              <a:tr h="257133">
                <a:tc>
                  <a:txBody>
                    <a:bodyPr/>
                    <a:lstStyle/>
                    <a:p>
                      <a:r>
                        <a:rPr lang="de-CH" sz="1600" dirty="0"/>
                        <a:t>69</a:t>
                      </a:r>
                    </a:p>
                  </a:txBody>
                  <a:tcPr/>
                </a:tc>
                <a:tc>
                  <a:txBody>
                    <a:bodyPr/>
                    <a:lstStyle/>
                    <a:p>
                      <a:r>
                        <a:rPr lang="de-CH" sz="1600" dirty="0"/>
                        <a:t>5.76%</a:t>
                      </a:r>
                    </a:p>
                  </a:txBody>
                  <a:tcPr/>
                </a:tc>
                <a:tc>
                  <a:txBody>
                    <a:bodyPr/>
                    <a:lstStyle/>
                    <a:p>
                      <a:r>
                        <a:rPr lang="de-CH" sz="1600" dirty="0"/>
                        <a:t>5.76%</a:t>
                      </a:r>
                    </a:p>
                  </a:txBody>
                  <a:tcPr/>
                </a:tc>
                <a:extLst>
                  <a:ext uri="{0D108BD9-81ED-4DB2-BD59-A6C34878D82A}">
                    <a16:rowId xmlns:a16="http://schemas.microsoft.com/office/drawing/2014/main" val="2960566016"/>
                  </a:ext>
                </a:extLst>
              </a:tr>
              <a:tr h="257133">
                <a:tc>
                  <a:txBody>
                    <a:bodyPr/>
                    <a:lstStyle/>
                    <a:p>
                      <a:r>
                        <a:rPr lang="de-CH" sz="1600" dirty="0"/>
                        <a:t>70</a:t>
                      </a:r>
                    </a:p>
                  </a:txBody>
                  <a:tcPr/>
                </a:tc>
                <a:tc>
                  <a:txBody>
                    <a:bodyPr/>
                    <a:lstStyle/>
                    <a:p>
                      <a:r>
                        <a:rPr lang="de-CH" sz="1600" dirty="0"/>
                        <a:t>5.96%</a:t>
                      </a:r>
                    </a:p>
                  </a:txBody>
                  <a:tcPr/>
                </a:tc>
                <a:tc>
                  <a:txBody>
                    <a:bodyPr/>
                    <a:lstStyle/>
                    <a:p>
                      <a:r>
                        <a:rPr lang="de-CH" sz="1600" dirty="0"/>
                        <a:t>5.96%</a:t>
                      </a:r>
                    </a:p>
                  </a:txBody>
                  <a:tcPr/>
                </a:tc>
                <a:extLst>
                  <a:ext uri="{0D108BD9-81ED-4DB2-BD59-A6C34878D82A}">
                    <a16:rowId xmlns:a16="http://schemas.microsoft.com/office/drawing/2014/main" val="2683058590"/>
                  </a:ext>
                </a:extLst>
              </a:tr>
            </a:tbl>
          </a:graphicData>
        </a:graphic>
      </p:graphicFrame>
      <p:sp>
        <p:nvSpPr>
          <p:cNvPr id="11" name="Textfeld 10">
            <a:extLst>
              <a:ext uri="{FF2B5EF4-FFF2-40B4-BE49-F238E27FC236}">
                <a16:creationId xmlns:a16="http://schemas.microsoft.com/office/drawing/2014/main" id="{4FB4DF05-0DA6-417D-BE29-F9CFCC9DBEAB}"/>
              </a:ext>
            </a:extLst>
          </p:cNvPr>
          <p:cNvSpPr txBox="1"/>
          <p:nvPr/>
        </p:nvSpPr>
        <p:spPr>
          <a:xfrm>
            <a:off x="6248400" y="5808452"/>
            <a:ext cx="3874078" cy="553998"/>
          </a:xfrm>
          <a:prstGeom prst="rect">
            <a:avLst/>
          </a:prstGeom>
          <a:noFill/>
        </p:spPr>
        <p:txBody>
          <a:bodyPr wrap="square" lIns="0" tIns="0" rIns="0" bIns="0" rtlCol="0">
            <a:spAutoFit/>
          </a:bodyPr>
          <a:lstStyle/>
          <a:p>
            <a:pPr algn="l"/>
            <a:r>
              <a:rPr lang="de-CH" dirty="0"/>
              <a:t>Besitzstandwahrung für die Jahrgänge 1961 - 1963</a:t>
            </a:r>
          </a:p>
        </p:txBody>
      </p:sp>
      <p:sp>
        <p:nvSpPr>
          <p:cNvPr id="12" name="Textfeld 11">
            <a:extLst>
              <a:ext uri="{FF2B5EF4-FFF2-40B4-BE49-F238E27FC236}">
                <a16:creationId xmlns:a16="http://schemas.microsoft.com/office/drawing/2014/main" id="{07012D1C-BB13-4883-9216-4755750E2FE1}"/>
              </a:ext>
            </a:extLst>
          </p:cNvPr>
          <p:cNvSpPr txBox="1"/>
          <p:nvPr/>
        </p:nvSpPr>
        <p:spPr>
          <a:xfrm>
            <a:off x="6191251" y="1816894"/>
            <a:ext cx="3874078" cy="276999"/>
          </a:xfrm>
          <a:prstGeom prst="rect">
            <a:avLst/>
          </a:prstGeom>
          <a:noFill/>
        </p:spPr>
        <p:txBody>
          <a:bodyPr wrap="square" lIns="0" tIns="0" rIns="0" bIns="0" rtlCol="0">
            <a:spAutoFit/>
          </a:bodyPr>
          <a:lstStyle/>
          <a:p>
            <a:pPr algn="l"/>
            <a:r>
              <a:rPr lang="de-CH" dirty="0"/>
              <a:t>Gültig ab 1. Januar 2025</a:t>
            </a:r>
          </a:p>
        </p:txBody>
      </p:sp>
    </p:spTree>
    <p:extLst>
      <p:ext uri="{BB962C8B-B14F-4D97-AF65-F5344CB8AC3E}">
        <p14:creationId xmlns:p14="http://schemas.microsoft.com/office/powerpoint/2010/main" val="9401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DA6B8-2FB1-42B4-8D82-B8C06FB9E4D3}"/>
              </a:ext>
            </a:extLst>
          </p:cNvPr>
          <p:cNvSpPr>
            <a:spLocks noGrp="1"/>
          </p:cNvSpPr>
          <p:nvPr>
            <p:ph type="title"/>
          </p:nvPr>
        </p:nvSpPr>
        <p:spPr/>
        <p:txBody>
          <a:bodyPr/>
          <a:lstStyle/>
          <a:p>
            <a:r>
              <a:rPr lang="de-CH" dirty="0"/>
              <a:t>für PUBLICA viel wichtiger:</a:t>
            </a:r>
            <a:br>
              <a:rPr lang="de-CH" dirty="0"/>
            </a:br>
            <a:r>
              <a:rPr lang="de-CH" dirty="0"/>
              <a:t>Revision Bundespersonalgesetz und PUBLICA-Gesetz</a:t>
            </a:r>
          </a:p>
        </p:txBody>
      </p:sp>
      <p:sp>
        <p:nvSpPr>
          <p:cNvPr id="3" name="Foliennummernplatzhalter 2">
            <a:extLst>
              <a:ext uri="{FF2B5EF4-FFF2-40B4-BE49-F238E27FC236}">
                <a16:creationId xmlns:a16="http://schemas.microsoft.com/office/drawing/2014/main" id="{63B8C1A7-8914-4622-B1E6-B4A882BC068A}"/>
              </a:ext>
            </a:extLst>
          </p:cNvPr>
          <p:cNvSpPr>
            <a:spLocks noGrp="1"/>
          </p:cNvSpPr>
          <p:nvPr>
            <p:ph type="sldNum" sz="quarter" idx="12"/>
          </p:nvPr>
        </p:nvSpPr>
        <p:spPr/>
        <p:txBody>
          <a:bodyPr/>
          <a:lstStyle/>
          <a:p>
            <a:fld id="{442AD375-037F-43D0-B059-5172DA06796A}" type="slidenum">
              <a:rPr lang="de-CH" smtClean="0"/>
              <a:t>15</a:t>
            </a:fld>
            <a:endParaRPr lang="de-CH"/>
          </a:p>
        </p:txBody>
      </p:sp>
      <p:sp>
        <p:nvSpPr>
          <p:cNvPr id="4" name="Textplatzhalter 3">
            <a:extLst>
              <a:ext uri="{FF2B5EF4-FFF2-40B4-BE49-F238E27FC236}">
                <a16:creationId xmlns:a16="http://schemas.microsoft.com/office/drawing/2014/main" id="{BD5E4A14-6158-4BC5-8BBF-115A6EF444C0}"/>
              </a:ext>
            </a:extLst>
          </p:cNvPr>
          <p:cNvSpPr>
            <a:spLocks noGrp="1"/>
          </p:cNvSpPr>
          <p:nvPr>
            <p:ph type="body" sz="quarter" idx="13"/>
          </p:nvPr>
        </p:nvSpPr>
        <p:spPr/>
        <p:txBody>
          <a:bodyPr/>
          <a:lstStyle/>
          <a:p>
            <a:r>
              <a:rPr lang="de-CH" dirty="0"/>
              <a:t>Botschaft im Sommer 2024 zu erwarten.</a:t>
            </a:r>
          </a:p>
          <a:p>
            <a:endParaRPr lang="de-CH" dirty="0"/>
          </a:p>
          <a:p>
            <a:pPr marL="285750" indent="-285750">
              <a:buFont typeface="Symbol" panose="05050102010706020507" pitchFamily="18" charset="2"/>
              <a:buChar char="-"/>
            </a:pPr>
            <a:r>
              <a:rPr lang="de-CH" dirty="0"/>
              <a:t>Anliegen von PUBLICA nach Entflechtung von Bundesverwaltung und Stärkung der paritätischen Verwaltung wird voraussichtlich nicht aufgenommen.</a:t>
            </a:r>
          </a:p>
          <a:p>
            <a:pPr marL="285750" indent="-285750">
              <a:buFont typeface="Symbol" panose="05050102010706020507" pitchFamily="18" charset="2"/>
              <a:buChar char="-"/>
            </a:pPr>
            <a:endParaRPr lang="de-CH" dirty="0"/>
          </a:p>
          <a:p>
            <a:pPr marL="285750" indent="-285750">
              <a:buFont typeface="Symbol" panose="05050102010706020507" pitchFamily="18" charset="2"/>
              <a:buChar char="-"/>
            </a:pPr>
            <a:r>
              <a:rPr lang="de-CH" dirty="0"/>
              <a:t>Status Quo bei Rentenanpassungsmöglichkeiten.</a:t>
            </a:r>
          </a:p>
          <a:p>
            <a:pPr marL="285750" indent="-285750">
              <a:buFont typeface="Arial" panose="020B0604020202020204" pitchFamily="34" charset="0"/>
              <a:buChar char="•"/>
            </a:pPr>
            <a:endParaRPr lang="de-CH" dirty="0"/>
          </a:p>
          <a:p>
            <a:endParaRPr lang="de-CH" dirty="0"/>
          </a:p>
        </p:txBody>
      </p:sp>
    </p:spTree>
    <p:extLst>
      <p:ext uri="{BB962C8B-B14F-4D97-AF65-F5344CB8AC3E}">
        <p14:creationId xmlns:p14="http://schemas.microsoft.com/office/powerpoint/2010/main" val="131705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DA6B8-2FB1-42B4-8D82-B8C06FB9E4D3}"/>
              </a:ext>
            </a:extLst>
          </p:cNvPr>
          <p:cNvSpPr>
            <a:spLocks noGrp="1"/>
          </p:cNvSpPr>
          <p:nvPr>
            <p:ph type="title"/>
          </p:nvPr>
        </p:nvSpPr>
        <p:spPr/>
        <p:txBody>
          <a:bodyPr/>
          <a:lstStyle/>
          <a:p>
            <a:r>
              <a:rPr lang="de-CH" dirty="0"/>
              <a:t>für PUBLICA viel wichtiger:</a:t>
            </a:r>
            <a:br>
              <a:rPr lang="de-CH" dirty="0"/>
            </a:br>
            <a:r>
              <a:rPr lang="de-CH" dirty="0"/>
              <a:t>Postulat </a:t>
            </a:r>
            <a:r>
              <a:rPr lang="de-CH" dirty="0" err="1"/>
              <a:t>Nantermod</a:t>
            </a:r>
            <a:r>
              <a:rPr lang="de-CH" dirty="0"/>
              <a:t>/Bauer</a:t>
            </a:r>
          </a:p>
        </p:txBody>
      </p:sp>
      <p:sp>
        <p:nvSpPr>
          <p:cNvPr id="3" name="Foliennummernplatzhalter 2">
            <a:extLst>
              <a:ext uri="{FF2B5EF4-FFF2-40B4-BE49-F238E27FC236}">
                <a16:creationId xmlns:a16="http://schemas.microsoft.com/office/drawing/2014/main" id="{63B8C1A7-8914-4622-B1E6-B4A882BC06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AD375-037F-43D0-B059-5172DA06796A}" type="slidenum">
              <a:rPr kumimoji="0" lang="de-CH" sz="1100" b="0" i="0" u="none" strike="noStrike" kern="1200" cap="none" spc="0" normalizeH="0" baseline="0" noProof="0" smtClean="0">
                <a:ln>
                  <a:noFill/>
                </a:ln>
                <a:solidFill>
                  <a:srgbClr val="B4B4B4">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100" b="0" i="0" u="none" strike="noStrike" kern="1200" cap="none" spc="0" normalizeH="0" baseline="0" noProof="0">
              <a:ln>
                <a:noFill/>
              </a:ln>
              <a:solidFill>
                <a:srgbClr val="B4B4B4">
                  <a:lumMod val="75000"/>
                </a:srgbClr>
              </a:solidFill>
              <a:effectLst/>
              <a:uLnTx/>
              <a:uFillTx/>
              <a:latin typeface="Arial" panose="020B0604020202020204"/>
              <a:ea typeface="+mn-ea"/>
              <a:cs typeface="+mn-cs"/>
            </a:endParaRPr>
          </a:p>
        </p:txBody>
      </p:sp>
      <p:sp>
        <p:nvSpPr>
          <p:cNvPr id="4" name="Textplatzhalter 3">
            <a:extLst>
              <a:ext uri="{FF2B5EF4-FFF2-40B4-BE49-F238E27FC236}">
                <a16:creationId xmlns:a16="http://schemas.microsoft.com/office/drawing/2014/main" id="{BD5E4A14-6158-4BC5-8BBF-115A6EF444C0}"/>
              </a:ext>
            </a:extLst>
          </p:cNvPr>
          <p:cNvSpPr>
            <a:spLocks noGrp="1"/>
          </p:cNvSpPr>
          <p:nvPr>
            <p:ph type="body" sz="quarter" idx="13"/>
          </p:nvPr>
        </p:nvSpPr>
        <p:spPr/>
        <p:txBody>
          <a:bodyPr/>
          <a:lstStyle/>
          <a:p>
            <a:endParaRPr lang="de-CH" dirty="0"/>
          </a:p>
          <a:p>
            <a:endParaRPr lang="de-CH" dirty="0"/>
          </a:p>
          <a:p>
            <a:endParaRPr lang="de-CH" dirty="0"/>
          </a:p>
          <a:p>
            <a:endParaRPr lang="de-CH" dirty="0"/>
          </a:p>
          <a:p>
            <a:endParaRPr lang="de-CH" dirty="0"/>
          </a:p>
          <a:p>
            <a:endParaRPr lang="de-CH" dirty="0"/>
          </a:p>
          <a:p>
            <a:endParaRPr lang="de-CH" dirty="0"/>
          </a:p>
        </p:txBody>
      </p:sp>
      <p:pic>
        <p:nvPicPr>
          <p:cNvPr id="6" name="Grafik 5">
            <a:extLst>
              <a:ext uri="{FF2B5EF4-FFF2-40B4-BE49-F238E27FC236}">
                <a16:creationId xmlns:a16="http://schemas.microsoft.com/office/drawing/2014/main" id="{87C72471-1331-4FD3-BB46-1A57BB8EF6B9}"/>
              </a:ext>
            </a:extLst>
          </p:cNvPr>
          <p:cNvPicPr>
            <a:picLocks noChangeAspect="1"/>
          </p:cNvPicPr>
          <p:nvPr/>
        </p:nvPicPr>
        <p:blipFill>
          <a:blip r:embed="rId2"/>
          <a:stretch>
            <a:fillRect/>
          </a:stretch>
        </p:blipFill>
        <p:spPr>
          <a:xfrm>
            <a:off x="711200" y="1546266"/>
            <a:ext cx="5384800" cy="2715976"/>
          </a:xfrm>
          <a:prstGeom prst="rect">
            <a:avLst/>
          </a:prstGeom>
          <a:ln>
            <a:solidFill>
              <a:schemeClr val="accent1"/>
            </a:solidFill>
          </a:ln>
        </p:spPr>
      </p:pic>
      <p:sp>
        <p:nvSpPr>
          <p:cNvPr id="8" name="Textfeld 7">
            <a:extLst>
              <a:ext uri="{FF2B5EF4-FFF2-40B4-BE49-F238E27FC236}">
                <a16:creationId xmlns:a16="http://schemas.microsoft.com/office/drawing/2014/main" id="{D4F99D9D-E3E3-4CDB-896B-1F46D790475D}"/>
              </a:ext>
            </a:extLst>
          </p:cNvPr>
          <p:cNvSpPr txBox="1"/>
          <p:nvPr/>
        </p:nvSpPr>
        <p:spPr>
          <a:xfrm>
            <a:off x="623392" y="4561998"/>
            <a:ext cx="10513168" cy="1477328"/>
          </a:xfrm>
          <a:prstGeom prst="rect">
            <a:avLst/>
          </a:prstGeom>
          <a:noFill/>
        </p:spPr>
        <p:txBody>
          <a:bodyPr wrap="square">
            <a:spAutoFit/>
          </a:bodyPr>
          <a:lstStyle/>
          <a:p>
            <a:endParaRPr lang="de-CH" dirty="0"/>
          </a:p>
          <a:p>
            <a:r>
              <a:rPr lang="de-CH" dirty="0"/>
              <a:t>Bundesrat muss im Sommer 2024 einen Bericht über die Arbeitsbedingungen beim Bund im Vergleich zum privaten Arbeitsmarkt vorlegen.</a:t>
            </a:r>
          </a:p>
          <a:p>
            <a:r>
              <a:rPr lang="de-CH" dirty="0"/>
              <a:t> =&gt; Pensionskassenleistungen von PUBLICA werden auch untersucht:</a:t>
            </a:r>
          </a:p>
          <a:p>
            <a:r>
              <a:rPr lang="de-CH" dirty="0"/>
              <a:t>      Politischer Druck für die Kürzungen der Leistungen.</a:t>
            </a:r>
          </a:p>
        </p:txBody>
      </p:sp>
    </p:spTree>
    <p:extLst>
      <p:ext uri="{BB962C8B-B14F-4D97-AF65-F5344CB8AC3E}">
        <p14:creationId xmlns:p14="http://schemas.microsoft.com/office/powerpoint/2010/main" val="3504299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a:extLst>
              <a:ext uri="{FF2B5EF4-FFF2-40B4-BE49-F238E27FC236}">
                <a16:creationId xmlns:a16="http://schemas.microsoft.com/office/drawing/2014/main" id="{9F9EE222-1BD2-45F8-A22E-FABD6BAD10E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
        <p:nvSpPr>
          <p:cNvPr id="3" name="Textplatzhalter 2">
            <a:extLst>
              <a:ext uri="{FF2B5EF4-FFF2-40B4-BE49-F238E27FC236}">
                <a16:creationId xmlns:a16="http://schemas.microsoft.com/office/drawing/2014/main" id="{ED10A870-CE0B-4573-8765-EBFB167F1FBA}"/>
              </a:ext>
            </a:extLst>
          </p:cNvPr>
          <p:cNvSpPr>
            <a:spLocks noGrp="1"/>
          </p:cNvSpPr>
          <p:nvPr>
            <p:ph type="body" sz="quarter" idx="11"/>
          </p:nvPr>
        </p:nvSpPr>
        <p:spPr/>
        <p:txBody>
          <a:bodyPr/>
          <a:lstStyle/>
          <a:p>
            <a:r>
              <a:rPr lang="de-CH" dirty="0"/>
              <a:t>Fragen? </a:t>
            </a:r>
          </a:p>
        </p:txBody>
      </p:sp>
    </p:spTree>
    <p:extLst>
      <p:ext uri="{BB962C8B-B14F-4D97-AF65-F5344CB8AC3E}">
        <p14:creationId xmlns:p14="http://schemas.microsoft.com/office/powerpoint/2010/main" val="156313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68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D9072B-E83A-D999-D664-AF07C047330F}"/>
              </a:ext>
            </a:extLst>
          </p:cNvPr>
          <p:cNvSpPr>
            <a:spLocks noGrp="1"/>
          </p:cNvSpPr>
          <p:nvPr>
            <p:ph type="title"/>
          </p:nvPr>
        </p:nvSpPr>
        <p:spPr>
          <a:prstGeom prst="rect">
            <a:avLst/>
          </a:prstGeom>
        </p:spPr>
        <p:txBody>
          <a:bodyPr/>
          <a:lstStyle/>
          <a:p>
            <a:r>
              <a:rPr lang="de-DE" b="0" dirty="0">
                <a:latin typeface="+mn-lt"/>
              </a:rPr>
              <a:t>Agenda</a:t>
            </a:r>
            <a:endParaRPr lang="de-CH" b="0" dirty="0">
              <a:latin typeface="+mn-lt"/>
            </a:endParaRPr>
          </a:p>
        </p:txBody>
      </p:sp>
      <p:sp>
        <p:nvSpPr>
          <p:cNvPr id="3" name="Inhaltsplatzhalter 2">
            <a:extLst>
              <a:ext uri="{FF2B5EF4-FFF2-40B4-BE49-F238E27FC236}">
                <a16:creationId xmlns:a16="http://schemas.microsoft.com/office/drawing/2014/main" id="{B528F451-66D4-68BF-B5F2-DC47C41CE87A}"/>
              </a:ext>
            </a:extLst>
          </p:cNvPr>
          <p:cNvSpPr>
            <a:spLocks noGrp="1"/>
          </p:cNvSpPr>
          <p:nvPr>
            <p:ph idx="1"/>
          </p:nvPr>
        </p:nvSpPr>
        <p:spPr>
          <a:prstGeom prst="rect">
            <a:avLst/>
          </a:prstGeom>
        </p:spPr>
        <p:txBody>
          <a:bodyPr/>
          <a:lstStyle/>
          <a:p>
            <a:r>
              <a:rPr lang="de-CH" dirty="0"/>
              <a:t>Geschäftsjahr 2023</a:t>
            </a:r>
          </a:p>
          <a:p>
            <a:r>
              <a:rPr lang="de-CH" dirty="0"/>
              <a:t>Rentenanpassungen bei PUBLICA </a:t>
            </a:r>
          </a:p>
          <a:p>
            <a:r>
              <a:rPr lang="de-CH" dirty="0"/>
              <a:t>Anstehende Gesetzesrevisionen</a:t>
            </a:r>
          </a:p>
          <a:p>
            <a:r>
              <a:rPr lang="de-CH" dirty="0"/>
              <a:t>Fragen und Diskussion</a:t>
            </a:r>
          </a:p>
        </p:txBody>
      </p:sp>
      <p:sp>
        <p:nvSpPr>
          <p:cNvPr id="5" name="Foliennummernplatzhalter 4">
            <a:extLst>
              <a:ext uri="{FF2B5EF4-FFF2-40B4-BE49-F238E27FC236}">
                <a16:creationId xmlns:a16="http://schemas.microsoft.com/office/drawing/2014/main" id="{22098048-6E11-C9DA-24F0-4A55FAEA5FE8}"/>
              </a:ext>
            </a:extLst>
          </p:cNvPr>
          <p:cNvSpPr>
            <a:spLocks noGrp="1"/>
          </p:cNvSpPr>
          <p:nvPr>
            <p:ph type="sldNum" sz="quarter" idx="12"/>
          </p:nvPr>
        </p:nvSpPr>
        <p:spPr>
          <a:prstGeom prst="rect">
            <a:avLst/>
          </a:prstGeom>
        </p:spPr>
        <p:txBody>
          <a:bodyPr/>
          <a:lstStyle/>
          <a:p>
            <a:fld id="{442AD375-037F-43D0-B059-5172DA06796A}" type="slidenum">
              <a:rPr lang="de-CH" smtClean="0"/>
              <a:t>2</a:t>
            </a:fld>
            <a:endParaRPr lang="de-CH"/>
          </a:p>
        </p:txBody>
      </p:sp>
      <p:sp>
        <p:nvSpPr>
          <p:cNvPr id="6" name="Textfeld 5">
            <a:extLst>
              <a:ext uri="{FF2B5EF4-FFF2-40B4-BE49-F238E27FC236}">
                <a16:creationId xmlns:a16="http://schemas.microsoft.com/office/drawing/2014/main" id="{CDB2FFEE-27D6-4F52-9851-969F4D4AA8F1}"/>
              </a:ext>
            </a:extLst>
          </p:cNvPr>
          <p:cNvSpPr txBox="1"/>
          <p:nvPr/>
        </p:nvSpPr>
        <p:spPr>
          <a:xfrm>
            <a:off x="10272464" y="188640"/>
            <a:ext cx="1800200" cy="648072"/>
          </a:xfrm>
          <a:prstGeom prst="rect">
            <a:avLst/>
          </a:prstGeom>
          <a:solidFill>
            <a:schemeClr val="bg1"/>
          </a:solidFill>
        </p:spPr>
        <p:txBody>
          <a:bodyPr wrap="square" lIns="0" tIns="0" rIns="0" bIns="0" rtlCol="0">
            <a:spAutoFit/>
          </a:bodyPr>
          <a:lstStyle/>
          <a:p>
            <a:endParaRPr lang="de-CH" dirty="0" err="1"/>
          </a:p>
        </p:txBody>
      </p:sp>
      <p:pic>
        <p:nvPicPr>
          <p:cNvPr id="8" name="Grafik 7">
            <a:extLst>
              <a:ext uri="{FF2B5EF4-FFF2-40B4-BE49-F238E27FC236}">
                <a16:creationId xmlns:a16="http://schemas.microsoft.com/office/drawing/2014/main" id="{374B7E2F-F501-4247-A83B-72520429B73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176779" y="232554"/>
            <a:ext cx="391829" cy="517334"/>
          </a:xfrm>
          <a:prstGeom prst="rect">
            <a:avLst/>
          </a:prstGeom>
        </p:spPr>
      </p:pic>
    </p:spTree>
    <p:extLst>
      <p:ext uri="{BB962C8B-B14F-4D97-AF65-F5344CB8AC3E}">
        <p14:creationId xmlns:p14="http://schemas.microsoft.com/office/powerpoint/2010/main" val="221952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4DE59B2-85D6-41D4-9F7A-20457C2E30DC}"/>
              </a:ext>
            </a:extLst>
          </p:cNvPr>
          <p:cNvSpPr>
            <a:spLocks noGrp="1"/>
          </p:cNvSpPr>
          <p:nvPr>
            <p:ph type="title"/>
          </p:nvPr>
        </p:nvSpPr>
        <p:spPr/>
        <p:txBody>
          <a:bodyPr/>
          <a:lstStyle/>
          <a:p>
            <a:r>
              <a:rPr lang="de-CH" dirty="0"/>
              <a:t>Geschäftsjahr 2023</a:t>
            </a:r>
          </a:p>
        </p:txBody>
      </p:sp>
      <p:sp>
        <p:nvSpPr>
          <p:cNvPr id="6" name="Inhaltsplatzhalter 5">
            <a:extLst>
              <a:ext uri="{FF2B5EF4-FFF2-40B4-BE49-F238E27FC236}">
                <a16:creationId xmlns:a16="http://schemas.microsoft.com/office/drawing/2014/main" id="{7AD58093-5012-4903-8AFF-103A7F670AF8}"/>
              </a:ext>
            </a:extLst>
          </p:cNvPr>
          <p:cNvSpPr>
            <a:spLocks noGrp="1"/>
          </p:cNvSpPr>
          <p:nvPr>
            <p:ph idx="1"/>
          </p:nvPr>
        </p:nvSpPr>
        <p:spPr/>
        <p:txBody>
          <a:bodyPr/>
          <a:lstStyle/>
          <a:p>
            <a:pPr marL="0" indent="0">
              <a:buNone/>
            </a:pPr>
            <a:endParaRPr lang="de-CH" dirty="0"/>
          </a:p>
          <a:p>
            <a:pPr marL="0" indent="0">
              <a:buNone/>
            </a:pPr>
            <a:endParaRPr lang="de-CH" dirty="0"/>
          </a:p>
        </p:txBody>
      </p:sp>
      <p:sp>
        <p:nvSpPr>
          <p:cNvPr id="2" name="Foliennummernplatzhalter 1">
            <a:extLst>
              <a:ext uri="{FF2B5EF4-FFF2-40B4-BE49-F238E27FC236}">
                <a16:creationId xmlns:a16="http://schemas.microsoft.com/office/drawing/2014/main" id="{D9D5A692-8AFB-4DD3-8A7A-1C686B1BDED4}"/>
              </a:ext>
            </a:extLst>
          </p:cNvPr>
          <p:cNvSpPr>
            <a:spLocks noGrp="1"/>
          </p:cNvSpPr>
          <p:nvPr>
            <p:ph type="sldNum" sz="quarter" idx="12"/>
          </p:nvPr>
        </p:nvSpPr>
        <p:spPr/>
        <p:txBody>
          <a:bodyPr/>
          <a:lstStyle/>
          <a:p>
            <a:fld id="{442AD375-037F-43D0-B059-5172DA06796A}" type="slidenum">
              <a:rPr lang="de-CH" smtClean="0"/>
              <a:t>3</a:t>
            </a:fld>
            <a:endParaRPr lang="de-CH"/>
          </a:p>
        </p:txBody>
      </p:sp>
      <p:sp>
        <p:nvSpPr>
          <p:cNvPr id="7" name="Rechteck 6">
            <a:extLst>
              <a:ext uri="{FF2B5EF4-FFF2-40B4-BE49-F238E27FC236}">
                <a16:creationId xmlns:a16="http://schemas.microsoft.com/office/drawing/2014/main" id="{E53544BB-7FA6-47AA-A811-FC02D7C1E268}"/>
              </a:ext>
            </a:extLst>
          </p:cNvPr>
          <p:cNvSpPr/>
          <p:nvPr/>
        </p:nvSpPr>
        <p:spPr>
          <a:xfrm>
            <a:off x="719403" y="1556792"/>
            <a:ext cx="3216357" cy="1872208"/>
          </a:xfrm>
          <a:prstGeom prst="rect">
            <a:avLst/>
          </a:prstGeom>
          <a:solidFill>
            <a:schemeClr val="accent1"/>
          </a:solidFill>
          <a:ln>
            <a:solidFill>
              <a:srgbClr val="399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a:t> 68 928 </a:t>
            </a:r>
          </a:p>
          <a:p>
            <a:pPr algn="ctr"/>
            <a:r>
              <a:rPr lang="de-CH" dirty="0"/>
              <a:t>versicherte Personen</a:t>
            </a:r>
          </a:p>
        </p:txBody>
      </p:sp>
      <p:sp>
        <p:nvSpPr>
          <p:cNvPr id="8" name="Rechteck 7">
            <a:extLst>
              <a:ext uri="{FF2B5EF4-FFF2-40B4-BE49-F238E27FC236}">
                <a16:creationId xmlns:a16="http://schemas.microsoft.com/office/drawing/2014/main" id="{D9CCCC53-A2A1-44D4-B2FC-13AF922D81B4}"/>
              </a:ext>
            </a:extLst>
          </p:cNvPr>
          <p:cNvSpPr/>
          <p:nvPr/>
        </p:nvSpPr>
        <p:spPr>
          <a:xfrm>
            <a:off x="695332" y="3581400"/>
            <a:ext cx="3216357" cy="1872208"/>
          </a:xfrm>
          <a:prstGeom prst="rect">
            <a:avLst/>
          </a:prstGeom>
          <a:solidFill>
            <a:schemeClr val="accent1"/>
          </a:solidFill>
          <a:ln>
            <a:solidFill>
              <a:srgbClr val="399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a:t>41 847</a:t>
            </a:r>
          </a:p>
          <a:p>
            <a:pPr algn="ctr"/>
            <a:r>
              <a:rPr lang="de-CH" dirty="0"/>
              <a:t> rentenbeziehende Personen</a:t>
            </a:r>
          </a:p>
        </p:txBody>
      </p:sp>
      <p:sp>
        <p:nvSpPr>
          <p:cNvPr id="11" name="Rechteck 10">
            <a:extLst>
              <a:ext uri="{FF2B5EF4-FFF2-40B4-BE49-F238E27FC236}">
                <a16:creationId xmlns:a16="http://schemas.microsoft.com/office/drawing/2014/main" id="{28DDA370-7671-40C6-B522-95733D10C7F3}"/>
              </a:ext>
            </a:extLst>
          </p:cNvPr>
          <p:cNvSpPr/>
          <p:nvPr/>
        </p:nvSpPr>
        <p:spPr>
          <a:xfrm>
            <a:off x="4367213" y="3581400"/>
            <a:ext cx="3216357" cy="1872208"/>
          </a:xfrm>
          <a:prstGeom prst="rect">
            <a:avLst/>
          </a:prstGeom>
          <a:solidFill>
            <a:schemeClr val="accent1"/>
          </a:solidFill>
          <a:ln>
            <a:solidFill>
              <a:srgbClr val="399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a:t>98,3%</a:t>
            </a:r>
          </a:p>
          <a:p>
            <a:pPr algn="ctr"/>
            <a:r>
              <a:rPr lang="de-CH" dirty="0"/>
              <a:t> regulatorischer Deckungsgrad</a:t>
            </a:r>
          </a:p>
        </p:txBody>
      </p:sp>
      <p:sp>
        <p:nvSpPr>
          <p:cNvPr id="12" name="Rechteck 11">
            <a:extLst>
              <a:ext uri="{FF2B5EF4-FFF2-40B4-BE49-F238E27FC236}">
                <a16:creationId xmlns:a16="http://schemas.microsoft.com/office/drawing/2014/main" id="{43895FBE-3985-4D02-A358-62B86C8C8352}"/>
              </a:ext>
            </a:extLst>
          </p:cNvPr>
          <p:cNvSpPr/>
          <p:nvPr/>
        </p:nvSpPr>
        <p:spPr>
          <a:xfrm>
            <a:off x="4367213" y="1569423"/>
            <a:ext cx="3216357" cy="1872208"/>
          </a:xfrm>
          <a:prstGeom prst="rect">
            <a:avLst/>
          </a:prstGeom>
          <a:solidFill>
            <a:schemeClr val="accent1"/>
          </a:solidFill>
          <a:ln>
            <a:solidFill>
              <a:srgbClr val="399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a:t>CHF 40,5 Mia.</a:t>
            </a:r>
          </a:p>
          <a:p>
            <a:pPr algn="ctr"/>
            <a:r>
              <a:rPr lang="de-CH" dirty="0"/>
              <a:t> Bilanzsumme</a:t>
            </a:r>
          </a:p>
        </p:txBody>
      </p:sp>
      <p:sp>
        <p:nvSpPr>
          <p:cNvPr id="13" name="Rechteck 12">
            <a:extLst>
              <a:ext uri="{FF2B5EF4-FFF2-40B4-BE49-F238E27FC236}">
                <a16:creationId xmlns:a16="http://schemas.microsoft.com/office/drawing/2014/main" id="{5A343141-A24F-4A3E-9CFA-982F81BC9DEE}"/>
              </a:ext>
            </a:extLst>
          </p:cNvPr>
          <p:cNvSpPr/>
          <p:nvPr/>
        </p:nvSpPr>
        <p:spPr>
          <a:xfrm>
            <a:off x="8008809" y="3581400"/>
            <a:ext cx="3216357" cy="1872208"/>
          </a:xfrm>
          <a:prstGeom prst="rect">
            <a:avLst/>
          </a:prstGeom>
          <a:solidFill>
            <a:schemeClr val="accent1"/>
          </a:solidFill>
          <a:ln>
            <a:solidFill>
              <a:srgbClr val="399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a:t>CHF 32 714</a:t>
            </a:r>
          </a:p>
          <a:p>
            <a:pPr algn="ctr"/>
            <a:r>
              <a:rPr lang="de-CH" dirty="0"/>
              <a:t> Medianwert der Altersrente pro Person</a:t>
            </a:r>
          </a:p>
        </p:txBody>
      </p:sp>
      <p:sp>
        <p:nvSpPr>
          <p:cNvPr id="14" name="Rechteck 13">
            <a:extLst>
              <a:ext uri="{FF2B5EF4-FFF2-40B4-BE49-F238E27FC236}">
                <a16:creationId xmlns:a16="http://schemas.microsoft.com/office/drawing/2014/main" id="{1D54FE88-ECAA-4D37-897F-AE0ED0EBD9C9}"/>
              </a:ext>
            </a:extLst>
          </p:cNvPr>
          <p:cNvSpPr/>
          <p:nvPr/>
        </p:nvSpPr>
        <p:spPr>
          <a:xfrm>
            <a:off x="8016834" y="1553115"/>
            <a:ext cx="3216357" cy="1872208"/>
          </a:xfrm>
          <a:prstGeom prst="rect">
            <a:avLst/>
          </a:prstGeom>
          <a:solidFill>
            <a:schemeClr val="accent1"/>
          </a:solidFill>
          <a:ln>
            <a:solidFill>
              <a:srgbClr val="399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a:t>3,9%</a:t>
            </a:r>
          </a:p>
          <a:p>
            <a:pPr algn="ctr"/>
            <a:r>
              <a:rPr lang="de-CH" dirty="0"/>
              <a:t>Nettoperformance Anlagevermögen</a:t>
            </a:r>
          </a:p>
        </p:txBody>
      </p:sp>
    </p:spTree>
    <p:extLst>
      <p:ext uri="{BB962C8B-B14F-4D97-AF65-F5344CB8AC3E}">
        <p14:creationId xmlns:p14="http://schemas.microsoft.com/office/powerpoint/2010/main" val="56014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7EB515D-CE0C-4048-B5FD-4366770556AF}"/>
              </a:ext>
            </a:extLst>
          </p:cNvPr>
          <p:cNvSpPr>
            <a:spLocks noGrp="1"/>
          </p:cNvSpPr>
          <p:nvPr>
            <p:ph type="sldNum" sz="quarter" idx="12"/>
          </p:nvPr>
        </p:nvSpPr>
        <p:spPr/>
        <p:txBody>
          <a:bodyPr/>
          <a:lstStyle/>
          <a:p>
            <a:fld id="{442AD375-037F-43D0-B059-5172DA06796A}" type="slidenum">
              <a:rPr lang="de-CH" smtClean="0"/>
              <a:t>4</a:t>
            </a:fld>
            <a:endParaRPr lang="de-CH"/>
          </a:p>
        </p:txBody>
      </p:sp>
      <p:sp>
        <p:nvSpPr>
          <p:cNvPr id="3" name="Titel 2">
            <a:extLst>
              <a:ext uri="{FF2B5EF4-FFF2-40B4-BE49-F238E27FC236}">
                <a16:creationId xmlns:a16="http://schemas.microsoft.com/office/drawing/2014/main" id="{11DD0A88-B543-442F-B97E-B6D4D453FB21}"/>
              </a:ext>
            </a:extLst>
          </p:cNvPr>
          <p:cNvSpPr>
            <a:spLocks noGrp="1"/>
          </p:cNvSpPr>
          <p:nvPr>
            <p:ph type="title"/>
          </p:nvPr>
        </p:nvSpPr>
        <p:spPr/>
        <p:txBody>
          <a:bodyPr/>
          <a:lstStyle/>
          <a:p>
            <a:r>
              <a:rPr lang="de-CH" dirty="0"/>
              <a:t>Weitere interessante Zahlen – Verzinsung 2023</a:t>
            </a:r>
          </a:p>
        </p:txBody>
      </p:sp>
      <p:sp>
        <p:nvSpPr>
          <p:cNvPr id="4" name="Textplatzhalter 3">
            <a:extLst>
              <a:ext uri="{FF2B5EF4-FFF2-40B4-BE49-F238E27FC236}">
                <a16:creationId xmlns:a16="http://schemas.microsoft.com/office/drawing/2014/main" id="{27C25132-A842-496B-BBA4-5014EAB23345}"/>
              </a:ext>
            </a:extLst>
          </p:cNvPr>
          <p:cNvSpPr>
            <a:spLocks noGrp="1"/>
          </p:cNvSpPr>
          <p:nvPr>
            <p:ph type="body" sz="quarter" idx="16"/>
          </p:nvPr>
        </p:nvSpPr>
        <p:spPr/>
        <p:txBody>
          <a:bodyPr/>
          <a:lstStyle/>
          <a:p>
            <a:endParaRPr lang="de-CH" dirty="0"/>
          </a:p>
        </p:txBody>
      </p:sp>
      <p:graphicFrame>
        <p:nvGraphicFramePr>
          <p:cNvPr id="5" name="Tabelle 4">
            <a:extLst>
              <a:ext uri="{FF2B5EF4-FFF2-40B4-BE49-F238E27FC236}">
                <a16:creationId xmlns:a16="http://schemas.microsoft.com/office/drawing/2014/main" id="{4FB03CF2-7D67-4BFE-AB65-2398EEDA1D62}"/>
              </a:ext>
            </a:extLst>
          </p:cNvPr>
          <p:cNvGraphicFramePr>
            <a:graphicFrameLocks noGrp="1"/>
          </p:cNvGraphicFramePr>
          <p:nvPr>
            <p:extLst>
              <p:ext uri="{D42A27DB-BD31-4B8C-83A1-F6EECF244321}">
                <p14:modId xmlns:p14="http://schemas.microsoft.com/office/powerpoint/2010/main" val="768342353"/>
              </p:ext>
            </p:extLst>
          </p:nvPr>
        </p:nvGraphicFramePr>
        <p:xfrm>
          <a:off x="719404" y="1577538"/>
          <a:ext cx="5559474" cy="4608513"/>
        </p:xfrm>
        <a:graphic>
          <a:graphicData uri="http://schemas.openxmlformats.org/drawingml/2006/table">
            <a:tbl>
              <a:tblPr/>
              <a:tblGrid>
                <a:gridCol w="1853158">
                  <a:extLst>
                    <a:ext uri="{9D8B030D-6E8A-4147-A177-3AD203B41FA5}">
                      <a16:colId xmlns:a16="http://schemas.microsoft.com/office/drawing/2014/main" val="4209017325"/>
                    </a:ext>
                  </a:extLst>
                </a:gridCol>
                <a:gridCol w="1853158">
                  <a:extLst>
                    <a:ext uri="{9D8B030D-6E8A-4147-A177-3AD203B41FA5}">
                      <a16:colId xmlns:a16="http://schemas.microsoft.com/office/drawing/2014/main" val="3842664526"/>
                    </a:ext>
                  </a:extLst>
                </a:gridCol>
                <a:gridCol w="1853158">
                  <a:extLst>
                    <a:ext uri="{9D8B030D-6E8A-4147-A177-3AD203B41FA5}">
                      <a16:colId xmlns:a16="http://schemas.microsoft.com/office/drawing/2014/main" val="3500359368"/>
                    </a:ext>
                  </a:extLst>
                </a:gridCol>
              </a:tblGrid>
              <a:tr h="950963">
                <a:tc>
                  <a:txBody>
                    <a:bodyPr/>
                    <a:lstStyle/>
                    <a:p>
                      <a:pPr algn="l" fontAlgn="t"/>
                      <a:r>
                        <a:rPr lang="de-CH" sz="1400" b="1">
                          <a:solidFill>
                            <a:srgbClr val="2C2C2C"/>
                          </a:solidFill>
                          <a:effectLst/>
                        </a:rPr>
                        <a:t>Vorsorgewerk</a:t>
                      </a:r>
                      <a:endParaRPr lang="de-CH" sz="1400">
                        <a:solidFill>
                          <a:srgbClr val="2C2C2C"/>
                        </a:solidFill>
                        <a:effectLst/>
                      </a:endParaRP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b="1">
                          <a:solidFill>
                            <a:srgbClr val="2C2C2C"/>
                          </a:solidFill>
                          <a:effectLst/>
                        </a:rPr>
                        <a:t>Verzinsung Altersguthaben 2023</a:t>
                      </a:r>
                      <a:endParaRPr lang="de-CH" sz="1400">
                        <a:solidFill>
                          <a:srgbClr val="2C2C2C"/>
                        </a:solidFill>
                        <a:effectLst/>
                      </a:endParaRP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b="1">
                          <a:solidFill>
                            <a:srgbClr val="2C2C2C"/>
                          </a:solidFill>
                          <a:effectLst/>
                        </a:rPr>
                        <a:t>Verzinsung bei unterjährigem</a:t>
                      </a:r>
                      <a:br>
                        <a:rPr lang="de-CH" sz="1400">
                          <a:solidFill>
                            <a:srgbClr val="2C2C2C"/>
                          </a:solidFill>
                          <a:effectLst/>
                        </a:rPr>
                      </a:br>
                      <a:r>
                        <a:rPr lang="de-CH" sz="1400" b="1">
                          <a:solidFill>
                            <a:srgbClr val="2C2C2C"/>
                          </a:solidFill>
                          <a:effectLst/>
                        </a:rPr>
                        <a:t>Austritt im Jahr 2024</a:t>
                      </a:r>
                      <a:endParaRPr lang="de-CH" sz="1400">
                        <a:solidFill>
                          <a:srgbClr val="2C2C2C"/>
                        </a:solidFill>
                        <a:effectLst/>
                      </a:endParaRP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extLst>
                  <a:ext uri="{0D108BD9-81ED-4DB2-BD59-A6C34878D82A}">
                    <a16:rowId xmlns:a16="http://schemas.microsoft.com/office/drawing/2014/main" val="700940298"/>
                  </a:ext>
                </a:extLst>
              </a:tr>
              <a:tr h="292604">
                <a:tc>
                  <a:txBody>
                    <a:bodyPr/>
                    <a:lstStyle/>
                    <a:p>
                      <a:pPr algn="l" fontAlgn="t"/>
                      <a:r>
                        <a:rPr lang="de-CH" sz="1400" dirty="0">
                          <a:effectLst/>
                        </a:rPr>
                        <a:t>Bund</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chemeClr val="accent1">
                        <a:lumMod val="60000"/>
                        <a:lumOff val="40000"/>
                      </a:schemeClr>
                    </a:solidFill>
                  </a:tcPr>
                </a:tc>
                <a:tc>
                  <a:txBody>
                    <a:bodyPr/>
                    <a:lstStyle/>
                    <a:p>
                      <a:pPr algn="l" fontAlgn="t"/>
                      <a:r>
                        <a:rPr lang="de-CH" sz="1400" dirty="0">
                          <a:effectLst/>
                        </a:rPr>
                        <a:t>1,00%</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chemeClr val="accent1">
                        <a:lumMod val="60000"/>
                        <a:lumOff val="40000"/>
                      </a:schemeClr>
                    </a:solidFill>
                  </a:tcPr>
                </a:tc>
                <a:tc>
                  <a:txBody>
                    <a:bodyPr/>
                    <a:lstStyle/>
                    <a:p>
                      <a:pPr algn="l" fontAlgn="t"/>
                      <a:r>
                        <a:rPr lang="de-CH" sz="1400" dirty="0">
                          <a:effectLst/>
                        </a:rPr>
                        <a:t>1,00%</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573127113"/>
                  </a:ext>
                </a:extLst>
              </a:tr>
              <a:tr h="292604">
                <a:tc>
                  <a:txBody>
                    <a:bodyPr/>
                    <a:lstStyle/>
                    <a:p>
                      <a:pPr algn="l" fontAlgn="t"/>
                      <a:r>
                        <a:rPr lang="de-CH" sz="1400">
                          <a:effectLst/>
                        </a:rPr>
                        <a:t>ETH-Bereich</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1,00%</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1,25%</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extLst>
                  <a:ext uri="{0D108BD9-81ED-4DB2-BD59-A6C34878D82A}">
                    <a16:rowId xmlns:a16="http://schemas.microsoft.com/office/drawing/2014/main" val="2981271248"/>
                  </a:ext>
                </a:extLst>
              </a:tr>
              <a:tr h="512057">
                <a:tc>
                  <a:txBody>
                    <a:bodyPr/>
                    <a:lstStyle/>
                    <a:p>
                      <a:pPr algn="l" fontAlgn="t"/>
                      <a:r>
                        <a:rPr lang="de-CH" sz="1400">
                          <a:effectLst/>
                        </a:rPr>
                        <a:t>Angeschlossene Organisationen</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1,25%</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1,25%</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extLst>
                  <a:ext uri="{0D108BD9-81ED-4DB2-BD59-A6C34878D82A}">
                    <a16:rowId xmlns:a16="http://schemas.microsoft.com/office/drawing/2014/main" val="1919458572"/>
                  </a:ext>
                </a:extLst>
              </a:tr>
              <a:tr h="292604">
                <a:tc>
                  <a:txBody>
                    <a:bodyPr/>
                    <a:lstStyle/>
                    <a:p>
                      <a:pPr algn="l" fontAlgn="t"/>
                      <a:r>
                        <a:rPr lang="de-CH" sz="1400">
                          <a:effectLst/>
                        </a:rPr>
                        <a:t>IGE</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1,25%</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1,25%</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extLst>
                  <a:ext uri="{0D108BD9-81ED-4DB2-BD59-A6C34878D82A}">
                    <a16:rowId xmlns:a16="http://schemas.microsoft.com/office/drawing/2014/main" val="2340893310"/>
                  </a:ext>
                </a:extLst>
              </a:tr>
              <a:tr h="292604">
                <a:tc>
                  <a:txBody>
                    <a:bodyPr/>
                    <a:lstStyle/>
                    <a:p>
                      <a:pPr algn="l" fontAlgn="t"/>
                      <a:r>
                        <a:rPr lang="de-CH" sz="1400">
                          <a:effectLst/>
                        </a:rPr>
                        <a:t>RAB</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1,00%</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0,00%</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extLst>
                  <a:ext uri="{0D108BD9-81ED-4DB2-BD59-A6C34878D82A}">
                    <a16:rowId xmlns:a16="http://schemas.microsoft.com/office/drawing/2014/main" val="2897760369"/>
                  </a:ext>
                </a:extLst>
              </a:tr>
              <a:tr h="292604">
                <a:tc>
                  <a:txBody>
                    <a:bodyPr/>
                    <a:lstStyle/>
                    <a:p>
                      <a:pPr algn="l" fontAlgn="t"/>
                      <a:r>
                        <a:rPr lang="de-CH" sz="1400">
                          <a:effectLst/>
                        </a:rPr>
                        <a:t>Swissmedic</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1,50%</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1,25%</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extLst>
                  <a:ext uri="{0D108BD9-81ED-4DB2-BD59-A6C34878D82A}">
                    <a16:rowId xmlns:a16="http://schemas.microsoft.com/office/drawing/2014/main" val="2955591840"/>
                  </a:ext>
                </a:extLst>
              </a:tr>
              <a:tr h="292604">
                <a:tc>
                  <a:txBody>
                    <a:bodyPr/>
                    <a:lstStyle/>
                    <a:p>
                      <a:pPr algn="l" fontAlgn="t"/>
                      <a:r>
                        <a:rPr lang="de-CH" sz="1400">
                          <a:effectLst/>
                        </a:rPr>
                        <a:t>FINMA</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1,00%</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1,00%</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extLst>
                  <a:ext uri="{0D108BD9-81ED-4DB2-BD59-A6C34878D82A}">
                    <a16:rowId xmlns:a16="http://schemas.microsoft.com/office/drawing/2014/main" val="2302940283"/>
                  </a:ext>
                </a:extLst>
              </a:tr>
              <a:tr h="292604">
                <a:tc>
                  <a:txBody>
                    <a:bodyPr/>
                    <a:lstStyle/>
                    <a:p>
                      <a:pPr algn="l" fontAlgn="t"/>
                      <a:r>
                        <a:rPr lang="de-CH" sz="1400" dirty="0">
                          <a:effectLst/>
                        </a:rPr>
                        <a:t>ENSI</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1,00%</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1,25%</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extLst>
                  <a:ext uri="{0D108BD9-81ED-4DB2-BD59-A6C34878D82A}">
                    <a16:rowId xmlns:a16="http://schemas.microsoft.com/office/drawing/2014/main" val="2633921875"/>
                  </a:ext>
                </a:extLst>
              </a:tr>
              <a:tr h="512057">
                <a:tc>
                  <a:txBody>
                    <a:bodyPr/>
                    <a:lstStyle/>
                    <a:p>
                      <a:pPr algn="l" fontAlgn="t"/>
                      <a:r>
                        <a:rPr lang="de-CH" sz="1400">
                          <a:effectLst/>
                        </a:rPr>
                        <a:t>PUBLICA (Geschäftsstelle)</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1,00%</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1,25%</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extLst>
                  <a:ext uri="{0D108BD9-81ED-4DB2-BD59-A6C34878D82A}">
                    <a16:rowId xmlns:a16="http://schemas.microsoft.com/office/drawing/2014/main" val="428261414"/>
                  </a:ext>
                </a:extLst>
              </a:tr>
              <a:tr h="292604">
                <a:tc>
                  <a:txBody>
                    <a:bodyPr/>
                    <a:lstStyle/>
                    <a:p>
                      <a:pPr algn="l" fontAlgn="t"/>
                      <a:r>
                        <a:rPr lang="de-CH" sz="1400">
                          <a:effectLst/>
                        </a:rPr>
                        <a:t>SNM</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1,25%</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1,25%</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extLst>
                  <a:ext uri="{0D108BD9-81ED-4DB2-BD59-A6C34878D82A}">
                    <a16:rowId xmlns:a16="http://schemas.microsoft.com/office/drawing/2014/main" val="1195459150"/>
                  </a:ext>
                </a:extLst>
              </a:tr>
              <a:tr h="292604">
                <a:tc>
                  <a:txBody>
                    <a:bodyPr/>
                    <a:lstStyle/>
                    <a:p>
                      <a:pPr algn="l" fontAlgn="t"/>
                      <a:r>
                        <a:rPr lang="de-CH" sz="1400">
                          <a:effectLst/>
                        </a:rPr>
                        <a:t>METAS</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a:effectLst/>
                        </a:rPr>
                        <a:t>1,00%</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tc>
                  <a:txBody>
                    <a:bodyPr/>
                    <a:lstStyle/>
                    <a:p>
                      <a:pPr algn="l" fontAlgn="t"/>
                      <a:r>
                        <a:rPr lang="de-CH" sz="1400" dirty="0">
                          <a:effectLst/>
                        </a:rPr>
                        <a:t>1,00%</a:t>
                      </a:r>
                    </a:p>
                  </a:txBody>
                  <a:tcPr marL="73151" marR="73151" marT="36575" marB="36575">
                    <a:lnL w="12700" cap="flat" cmpd="sng" algn="ctr">
                      <a:solidFill>
                        <a:srgbClr val="D1D1D1"/>
                      </a:solidFill>
                      <a:prstDash val="solid"/>
                      <a:round/>
                      <a:headEnd type="none" w="med" len="med"/>
                      <a:tailEnd type="none" w="med" len="med"/>
                    </a:lnL>
                    <a:lnR w="12700" cap="flat" cmpd="sng" algn="ctr">
                      <a:solidFill>
                        <a:srgbClr val="D1D1D1"/>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solidFill>
                      <a:srgbClr val="F7F7F7"/>
                    </a:solidFill>
                  </a:tcPr>
                </a:tc>
                <a:extLst>
                  <a:ext uri="{0D108BD9-81ED-4DB2-BD59-A6C34878D82A}">
                    <a16:rowId xmlns:a16="http://schemas.microsoft.com/office/drawing/2014/main" val="1483565035"/>
                  </a:ext>
                </a:extLst>
              </a:tr>
            </a:tbl>
          </a:graphicData>
        </a:graphic>
      </p:graphicFrame>
    </p:spTree>
    <p:extLst>
      <p:ext uri="{BB962C8B-B14F-4D97-AF65-F5344CB8AC3E}">
        <p14:creationId xmlns:p14="http://schemas.microsoft.com/office/powerpoint/2010/main" val="287884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7EB515D-CE0C-4048-B5FD-4366770556AF}"/>
              </a:ext>
            </a:extLst>
          </p:cNvPr>
          <p:cNvSpPr>
            <a:spLocks noGrp="1"/>
          </p:cNvSpPr>
          <p:nvPr>
            <p:ph type="sldNum" sz="quarter" idx="12"/>
          </p:nvPr>
        </p:nvSpPr>
        <p:spPr/>
        <p:txBody>
          <a:bodyPr/>
          <a:lstStyle/>
          <a:p>
            <a:fld id="{442AD375-037F-43D0-B059-5172DA06796A}" type="slidenum">
              <a:rPr lang="de-CH" smtClean="0"/>
              <a:t>5</a:t>
            </a:fld>
            <a:endParaRPr lang="de-CH"/>
          </a:p>
        </p:txBody>
      </p:sp>
      <p:sp>
        <p:nvSpPr>
          <p:cNvPr id="3" name="Titel 2">
            <a:extLst>
              <a:ext uri="{FF2B5EF4-FFF2-40B4-BE49-F238E27FC236}">
                <a16:creationId xmlns:a16="http://schemas.microsoft.com/office/drawing/2014/main" id="{11DD0A88-B543-442F-B97E-B6D4D453FB21}"/>
              </a:ext>
            </a:extLst>
          </p:cNvPr>
          <p:cNvSpPr>
            <a:spLocks noGrp="1"/>
          </p:cNvSpPr>
          <p:nvPr>
            <p:ph type="title"/>
          </p:nvPr>
        </p:nvSpPr>
        <p:spPr/>
        <p:txBody>
          <a:bodyPr/>
          <a:lstStyle/>
          <a:p>
            <a:r>
              <a:rPr lang="de-CH" dirty="0"/>
              <a:t>Weitere interessante Zahlen – Trend zu Kapitalbezügen</a:t>
            </a:r>
          </a:p>
        </p:txBody>
      </p:sp>
      <p:sp>
        <p:nvSpPr>
          <p:cNvPr id="4" name="Textplatzhalter 3">
            <a:extLst>
              <a:ext uri="{FF2B5EF4-FFF2-40B4-BE49-F238E27FC236}">
                <a16:creationId xmlns:a16="http://schemas.microsoft.com/office/drawing/2014/main" id="{27C25132-A842-496B-BBA4-5014EAB23345}"/>
              </a:ext>
            </a:extLst>
          </p:cNvPr>
          <p:cNvSpPr>
            <a:spLocks noGrp="1"/>
          </p:cNvSpPr>
          <p:nvPr>
            <p:ph type="body" sz="quarter" idx="16"/>
          </p:nvPr>
        </p:nvSpPr>
        <p:spPr/>
        <p:txBody>
          <a:bodyPr/>
          <a:lstStyle/>
          <a:p>
            <a:endParaRPr lang="de-CH" dirty="0"/>
          </a:p>
          <a:p>
            <a:endParaRPr lang="de-CH" dirty="0"/>
          </a:p>
          <a:p>
            <a:endParaRPr lang="de-CH" dirty="0"/>
          </a:p>
        </p:txBody>
      </p:sp>
      <p:sp>
        <p:nvSpPr>
          <p:cNvPr id="5" name="Textfeld 4">
            <a:extLst>
              <a:ext uri="{FF2B5EF4-FFF2-40B4-BE49-F238E27FC236}">
                <a16:creationId xmlns:a16="http://schemas.microsoft.com/office/drawing/2014/main" id="{6AA3353D-74F4-45FC-82BB-A8C457F3FB7C}"/>
              </a:ext>
            </a:extLst>
          </p:cNvPr>
          <p:cNvSpPr txBox="1"/>
          <p:nvPr/>
        </p:nvSpPr>
        <p:spPr>
          <a:xfrm>
            <a:off x="2649265" y="1557338"/>
            <a:ext cx="7536836" cy="1938992"/>
          </a:xfrm>
          <a:prstGeom prst="rect">
            <a:avLst/>
          </a:prstGeom>
          <a:noFill/>
        </p:spPr>
        <p:txBody>
          <a:bodyPr wrap="square" lIns="0" tIns="0" rIns="0" bIns="0" rtlCol="0">
            <a:spAutoFit/>
          </a:bodyPr>
          <a:lstStyle/>
          <a:p>
            <a:pPr algn="l"/>
            <a:r>
              <a:rPr lang="de-CH" dirty="0"/>
              <a:t>Der Anteil an Personen, die bei der Pensionierung </a:t>
            </a:r>
            <a:r>
              <a:rPr lang="de-CH" b="1" dirty="0"/>
              <a:t>einen Teil </a:t>
            </a:r>
            <a:r>
              <a:rPr lang="de-CH" dirty="0"/>
              <a:t>ihres Altersguthabens als Kapital beziehen </a:t>
            </a:r>
            <a:r>
              <a:rPr lang="de-CH" b="1" dirty="0"/>
              <a:t>stieg von 33% im Jahr 2013 </a:t>
            </a:r>
            <a:r>
              <a:rPr lang="de-CH" dirty="0"/>
              <a:t>auf </a:t>
            </a:r>
            <a:r>
              <a:rPr lang="de-CH" b="1" dirty="0"/>
              <a:t>52% im Jahr 2022</a:t>
            </a:r>
            <a:r>
              <a:rPr lang="de-CH" dirty="0"/>
              <a:t>. </a:t>
            </a:r>
          </a:p>
          <a:p>
            <a:pPr algn="l"/>
            <a:endParaRPr lang="de-CH" dirty="0"/>
          </a:p>
          <a:p>
            <a:pPr algn="l"/>
            <a:r>
              <a:rPr lang="de-CH" dirty="0"/>
              <a:t>Der Anteil der Personen, die ihr </a:t>
            </a:r>
            <a:r>
              <a:rPr lang="de-CH" b="1" dirty="0"/>
              <a:t>komplettes Vorsorgekapital </a:t>
            </a:r>
            <a:r>
              <a:rPr lang="de-CH" dirty="0"/>
              <a:t>als Kapitalbezug beziehen, </a:t>
            </a:r>
            <a:r>
              <a:rPr lang="de-CH" b="1" dirty="0"/>
              <a:t>stieg von 5% im Jahr 2013 auf 21% im Jahr 2022</a:t>
            </a:r>
            <a:r>
              <a:rPr lang="de-CH" dirty="0"/>
              <a:t>.</a:t>
            </a:r>
          </a:p>
        </p:txBody>
      </p:sp>
      <p:pic>
        <p:nvPicPr>
          <p:cNvPr id="8" name="Grafik 7">
            <a:extLst>
              <a:ext uri="{FF2B5EF4-FFF2-40B4-BE49-F238E27FC236}">
                <a16:creationId xmlns:a16="http://schemas.microsoft.com/office/drawing/2014/main" id="{D1F7B055-11CC-4EC4-8856-0974525212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404" y="1580847"/>
            <a:ext cx="1632129" cy="1632129"/>
          </a:xfrm>
          <a:prstGeom prst="rect">
            <a:avLst/>
          </a:prstGeom>
        </p:spPr>
      </p:pic>
    </p:spTree>
    <p:extLst>
      <p:ext uri="{BB962C8B-B14F-4D97-AF65-F5344CB8AC3E}">
        <p14:creationId xmlns:p14="http://schemas.microsoft.com/office/powerpoint/2010/main" val="205083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AFBF4B2-8D18-495E-B5F7-3226C9B28115}"/>
              </a:ext>
            </a:extLst>
          </p:cNvPr>
          <p:cNvSpPr>
            <a:spLocks noGrp="1"/>
          </p:cNvSpPr>
          <p:nvPr>
            <p:ph type="body" sz="quarter" idx="10"/>
          </p:nvPr>
        </p:nvSpPr>
        <p:spPr/>
        <p:txBody>
          <a:bodyPr/>
          <a:lstStyle/>
          <a:p>
            <a:r>
              <a:rPr lang="de-CH" dirty="0"/>
              <a:t>Erhöhung von Renten – zwei Möglichkeiten</a:t>
            </a:r>
          </a:p>
        </p:txBody>
      </p:sp>
    </p:spTree>
    <p:extLst>
      <p:ext uri="{BB962C8B-B14F-4D97-AF65-F5344CB8AC3E}">
        <p14:creationId xmlns:p14="http://schemas.microsoft.com/office/powerpoint/2010/main" val="282364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519E5-57CA-43EA-BDD9-1C4CF7AC7690}"/>
              </a:ext>
            </a:extLst>
          </p:cNvPr>
          <p:cNvSpPr>
            <a:spLocks noGrp="1"/>
          </p:cNvSpPr>
          <p:nvPr>
            <p:ph type="title"/>
          </p:nvPr>
        </p:nvSpPr>
        <p:spPr/>
        <p:txBody>
          <a:bodyPr/>
          <a:lstStyle/>
          <a:p>
            <a:r>
              <a:rPr lang="de-CH" dirty="0"/>
              <a:t>Rentenanpassung bei PUBLICA</a:t>
            </a:r>
          </a:p>
        </p:txBody>
      </p:sp>
      <p:sp>
        <p:nvSpPr>
          <p:cNvPr id="3" name="Inhaltsplatzhalter 2">
            <a:extLst>
              <a:ext uri="{FF2B5EF4-FFF2-40B4-BE49-F238E27FC236}">
                <a16:creationId xmlns:a16="http://schemas.microsoft.com/office/drawing/2014/main" id="{ECAA94CE-EDBB-428B-A8E0-28B724CAD0F5}"/>
              </a:ext>
            </a:extLst>
          </p:cNvPr>
          <p:cNvSpPr>
            <a:spLocks noGrp="1"/>
          </p:cNvSpPr>
          <p:nvPr>
            <p:ph idx="1"/>
          </p:nvPr>
        </p:nvSpPr>
        <p:spPr/>
        <p:txBody>
          <a:bodyPr/>
          <a:lstStyle/>
          <a:p>
            <a:pPr>
              <a:buFont typeface="Symbol" panose="05050102010706020507" pitchFamily="18" charset="2"/>
              <a:buChar char="-"/>
            </a:pPr>
            <a:r>
              <a:rPr lang="de-CH" dirty="0"/>
              <a:t>Die Altersrente ist auf immer gesichert. </a:t>
            </a:r>
          </a:p>
          <a:p>
            <a:pPr marL="268537" lvl="1" indent="0">
              <a:buNone/>
            </a:pPr>
            <a:r>
              <a:rPr lang="de-CH" dirty="0"/>
              <a:t>=&gt; Auch bei einer Unterdeckung gibt es keine Kürzung der laufenden Renten.</a:t>
            </a:r>
          </a:p>
          <a:p>
            <a:pPr marL="0" indent="0">
              <a:buNone/>
            </a:pPr>
            <a:endParaRPr lang="de-CH" dirty="0"/>
          </a:p>
          <a:p>
            <a:pPr>
              <a:buFont typeface="Symbol" panose="05050102010706020507" pitchFamily="18" charset="2"/>
              <a:buChar char="-"/>
            </a:pPr>
            <a:r>
              <a:rPr lang="de-CH" dirty="0"/>
              <a:t>Teuerungsanpassungen auf den gesprochenen Altersrenten sind nicht automatisch geregelt wie in der AHV. </a:t>
            </a:r>
          </a:p>
          <a:p>
            <a:pPr>
              <a:buFont typeface="Symbol" panose="05050102010706020507" pitchFamily="18" charset="2"/>
              <a:buChar char="-"/>
            </a:pPr>
            <a:endParaRPr lang="de-CH" dirty="0"/>
          </a:p>
          <a:p>
            <a:pPr>
              <a:buFont typeface="Symbol" panose="05050102010706020507" pitchFamily="18" charset="2"/>
              <a:buChar char="-"/>
            </a:pPr>
            <a:r>
              <a:rPr lang="de-CH" dirty="0"/>
              <a:t>Für Anpassungen der Renten gibt es zwei Möglichkeiten:</a:t>
            </a:r>
          </a:p>
          <a:p>
            <a:pPr marL="0" indent="0">
              <a:buNone/>
            </a:pPr>
            <a:endParaRPr lang="de-CH" dirty="0"/>
          </a:p>
        </p:txBody>
      </p:sp>
      <p:sp>
        <p:nvSpPr>
          <p:cNvPr id="4" name="Foliennummernplatzhalter 3">
            <a:extLst>
              <a:ext uri="{FF2B5EF4-FFF2-40B4-BE49-F238E27FC236}">
                <a16:creationId xmlns:a16="http://schemas.microsoft.com/office/drawing/2014/main" id="{DE587C54-7CD3-430B-8BE4-C91A495B39F8}"/>
              </a:ext>
            </a:extLst>
          </p:cNvPr>
          <p:cNvSpPr>
            <a:spLocks noGrp="1"/>
          </p:cNvSpPr>
          <p:nvPr>
            <p:ph type="sldNum" sz="quarter" idx="12"/>
          </p:nvPr>
        </p:nvSpPr>
        <p:spPr/>
        <p:txBody>
          <a:bodyPr/>
          <a:lstStyle/>
          <a:p>
            <a:fld id="{442AD375-037F-43D0-B059-5172DA06796A}" type="slidenum">
              <a:rPr lang="de-CH" smtClean="0"/>
              <a:t>7</a:t>
            </a:fld>
            <a:endParaRPr lang="de-CH"/>
          </a:p>
        </p:txBody>
      </p:sp>
    </p:spTree>
    <p:extLst>
      <p:ext uri="{BB962C8B-B14F-4D97-AF65-F5344CB8AC3E}">
        <p14:creationId xmlns:p14="http://schemas.microsoft.com/office/powerpoint/2010/main" val="157036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519E5-57CA-43EA-BDD9-1C4CF7AC7690}"/>
              </a:ext>
            </a:extLst>
          </p:cNvPr>
          <p:cNvSpPr>
            <a:spLocks noGrp="1"/>
          </p:cNvSpPr>
          <p:nvPr>
            <p:ph type="title"/>
          </p:nvPr>
        </p:nvSpPr>
        <p:spPr/>
        <p:txBody>
          <a:bodyPr/>
          <a:lstStyle/>
          <a:p>
            <a:r>
              <a:rPr lang="de-CH" dirty="0"/>
              <a:t>Ordentlicher Teuerungsausgleich</a:t>
            </a:r>
          </a:p>
        </p:txBody>
      </p:sp>
      <p:sp>
        <p:nvSpPr>
          <p:cNvPr id="3" name="Inhaltsplatzhalter 2">
            <a:extLst>
              <a:ext uri="{FF2B5EF4-FFF2-40B4-BE49-F238E27FC236}">
                <a16:creationId xmlns:a16="http://schemas.microsoft.com/office/drawing/2014/main" id="{ECAA94CE-EDBB-428B-A8E0-28B724CAD0F5}"/>
              </a:ext>
            </a:extLst>
          </p:cNvPr>
          <p:cNvSpPr>
            <a:spLocks noGrp="1"/>
          </p:cNvSpPr>
          <p:nvPr>
            <p:ph idx="1"/>
          </p:nvPr>
        </p:nvSpPr>
        <p:spPr/>
        <p:txBody>
          <a:bodyPr/>
          <a:lstStyle/>
          <a:p>
            <a:pPr marL="0" indent="0">
              <a:buNone/>
            </a:pPr>
            <a:r>
              <a:rPr lang="de-CH" dirty="0"/>
              <a:t>Anders als bei der 1. Säule (AHV) wird die Anpassung an die Preisentwicklung in der beruflichen Vorsorge (2. Säule) nicht automatisch geregelt. Die Anpassung erfolgt nach den finanziellen Möglichkeiten der Pensionskasse. </a:t>
            </a:r>
          </a:p>
          <a:p>
            <a:pPr marL="0" indent="0">
              <a:buNone/>
            </a:pPr>
            <a:endParaRPr lang="de-CH" dirty="0"/>
          </a:p>
          <a:p>
            <a:pPr marL="0" indent="0">
              <a:buNone/>
            </a:pPr>
            <a:r>
              <a:rPr lang="de-CH" dirty="0"/>
              <a:t>In der beruflichen Vorsorge </a:t>
            </a:r>
            <a:r>
              <a:rPr lang="de-CH" b="1" dirty="0"/>
              <a:t>entscheiden jährlich die Mitglieder der paritätischen Organe </a:t>
            </a:r>
            <a:r>
              <a:rPr lang="de-CH" dirty="0"/>
              <a:t>ob und wie die Altersrenten an die Teuerung angepasst werden. Dieser Entscheid wird jeweils im vierten Quartal auf Basis der folgenden Kennzahlen und Richtgrössen gefällt: </a:t>
            </a:r>
          </a:p>
          <a:p>
            <a:pPr marL="0" indent="0">
              <a:buNone/>
            </a:pPr>
            <a:endParaRPr lang="de-CH" dirty="0"/>
          </a:p>
          <a:p>
            <a:pPr marL="0" indent="0">
              <a:buNone/>
            </a:pPr>
            <a:r>
              <a:rPr lang="de-CH" dirty="0"/>
              <a:t>Der </a:t>
            </a:r>
            <a:r>
              <a:rPr lang="de-CH" b="1" dirty="0"/>
              <a:t>Deckungsgrad muss 100 Prozent </a:t>
            </a:r>
            <a:r>
              <a:rPr lang="de-CH" dirty="0"/>
              <a:t>übersteigen. Ein Deckungsgrad von über 100 Prozent bedeutet allerdings noch nicht, dass die Pensionskasse Mittel verteilen kann.</a:t>
            </a:r>
          </a:p>
          <a:p>
            <a:pPr marL="0" indent="0">
              <a:buNone/>
            </a:pPr>
            <a:endParaRPr lang="de-CH" dirty="0"/>
          </a:p>
          <a:p>
            <a:pPr marL="0" indent="0">
              <a:buNone/>
            </a:pPr>
            <a:r>
              <a:rPr lang="de-CH" dirty="0"/>
              <a:t>Die zweite wichtige Kennzahl ist die </a:t>
            </a:r>
            <a:r>
              <a:rPr lang="de-CH" b="1" dirty="0"/>
              <a:t>Höhe der Wertschwankungsreserve</a:t>
            </a:r>
            <a:r>
              <a:rPr lang="de-CH" dirty="0"/>
              <a:t>. Diese muss gemäss </a:t>
            </a:r>
            <a:r>
              <a:rPr lang="de-CH" b="1" dirty="0"/>
              <a:t>Bundespersonalgesetz BPG 15 Prozent betragen</a:t>
            </a:r>
            <a:r>
              <a:rPr lang="de-CH" dirty="0"/>
              <a:t>, bevor die Renten an die Teuerung angepasst werden können. </a:t>
            </a:r>
          </a:p>
          <a:p>
            <a:pPr marL="0" indent="0">
              <a:buNone/>
            </a:pPr>
            <a:endParaRPr lang="de-CH" dirty="0"/>
          </a:p>
          <a:p>
            <a:pPr marL="342900" indent="-342900">
              <a:buAutoNum type="arabicPeriod"/>
            </a:pPr>
            <a:endParaRPr lang="de-CH" dirty="0"/>
          </a:p>
          <a:p>
            <a:pPr marL="342900" indent="-342900">
              <a:buAutoNum type="arabicPeriod"/>
            </a:pPr>
            <a:endParaRPr lang="de-CH" dirty="0"/>
          </a:p>
        </p:txBody>
      </p:sp>
      <p:sp>
        <p:nvSpPr>
          <p:cNvPr id="4" name="Foliennummernplatzhalter 3">
            <a:extLst>
              <a:ext uri="{FF2B5EF4-FFF2-40B4-BE49-F238E27FC236}">
                <a16:creationId xmlns:a16="http://schemas.microsoft.com/office/drawing/2014/main" id="{DE587C54-7CD3-430B-8BE4-C91A495B39F8}"/>
              </a:ext>
            </a:extLst>
          </p:cNvPr>
          <p:cNvSpPr>
            <a:spLocks noGrp="1"/>
          </p:cNvSpPr>
          <p:nvPr>
            <p:ph type="sldNum" sz="quarter" idx="12"/>
          </p:nvPr>
        </p:nvSpPr>
        <p:spPr/>
        <p:txBody>
          <a:bodyPr/>
          <a:lstStyle/>
          <a:p>
            <a:fld id="{442AD375-037F-43D0-B059-5172DA06796A}" type="slidenum">
              <a:rPr lang="de-CH" smtClean="0"/>
              <a:t>8</a:t>
            </a:fld>
            <a:endParaRPr lang="de-CH"/>
          </a:p>
        </p:txBody>
      </p:sp>
    </p:spTree>
    <p:extLst>
      <p:ext uri="{BB962C8B-B14F-4D97-AF65-F5344CB8AC3E}">
        <p14:creationId xmlns:p14="http://schemas.microsoft.com/office/powerpoint/2010/main" val="321843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519E5-57CA-43EA-BDD9-1C4CF7AC7690}"/>
              </a:ext>
            </a:extLst>
          </p:cNvPr>
          <p:cNvSpPr>
            <a:spLocks noGrp="1"/>
          </p:cNvSpPr>
          <p:nvPr>
            <p:ph type="title"/>
          </p:nvPr>
        </p:nvSpPr>
        <p:spPr/>
        <p:txBody>
          <a:bodyPr/>
          <a:lstStyle/>
          <a:p>
            <a:r>
              <a:rPr lang="de-CH" dirty="0"/>
              <a:t>Ausserordentlicher Teuerungsausgleich</a:t>
            </a:r>
          </a:p>
        </p:txBody>
      </p:sp>
      <p:sp>
        <p:nvSpPr>
          <p:cNvPr id="3" name="Inhaltsplatzhalter 2">
            <a:extLst>
              <a:ext uri="{FF2B5EF4-FFF2-40B4-BE49-F238E27FC236}">
                <a16:creationId xmlns:a16="http://schemas.microsoft.com/office/drawing/2014/main" id="{ECAA94CE-EDBB-428B-A8E0-28B724CAD0F5}"/>
              </a:ext>
            </a:extLst>
          </p:cNvPr>
          <p:cNvSpPr>
            <a:spLocks noGrp="1"/>
          </p:cNvSpPr>
          <p:nvPr>
            <p:ph idx="1"/>
          </p:nvPr>
        </p:nvSpPr>
        <p:spPr/>
        <p:txBody>
          <a:bodyPr/>
          <a:lstStyle/>
          <a:p>
            <a:pPr marL="0" indent="0">
              <a:buNone/>
            </a:pPr>
            <a:r>
              <a:rPr lang="de-CH" dirty="0"/>
              <a:t>Ausserordentliche Teuerungsausgleiche werden nicht durch Vorsorgemittel, sondern durch Einlagen der Arbeitgeber finanziert. </a:t>
            </a:r>
          </a:p>
          <a:p>
            <a:pPr marL="0" indent="0">
              <a:buNone/>
            </a:pPr>
            <a:endParaRPr lang="de-CH" dirty="0"/>
          </a:p>
          <a:p>
            <a:pPr marL="0" indent="0">
              <a:buNone/>
            </a:pPr>
            <a:r>
              <a:rPr lang="de-CH" dirty="0"/>
              <a:t>Arbeitgebende oder Bundesrat entscheiden über ausserordentlichen Teuerungsausgleich</a:t>
            </a:r>
          </a:p>
          <a:p>
            <a:pPr marL="0" indent="0">
              <a:buNone/>
            </a:pPr>
            <a:endParaRPr lang="de-CH" dirty="0"/>
          </a:p>
          <a:p>
            <a:pPr marL="0" indent="0">
              <a:buNone/>
            </a:pPr>
            <a:r>
              <a:rPr lang="de-CH" dirty="0"/>
              <a:t>Dem Bundesrat als Arbeitgeber der Bundesverwaltung steht es frei, ihren ehemaligen Mitarbeitenden eine </a:t>
            </a:r>
            <a:r>
              <a:rPr lang="de-CH" b="1" dirty="0"/>
              <a:t>ausserordentliche Teuerung auf den Altersrenten </a:t>
            </a:r>
            <a:r>
              <a:rPr lang="de-CH" dirty="0"/>
              <a:t>auszurichten.</a:t>
            </a:r>
          </a:p>
          <a:p>
            <a:pPr marL="0" indent="0">
              <a:buNone/>
            </a:pPr>
            <a:endParaRPr lang="de-CH" dirty="0"/>
          </a:p>
          <a:p>
            <a:pPr marL="0" indent="0">
              <a:buNone/>
            </a:pPr>
            <a:endParaRPr lang="de-CH" dirty="0"/>
          </a:p>
          <a:p>
            <a:pPr marL="342900" indent="-342900">
              <a:buAutoNum type="arabicPeriod"/>
            </a:pPr>
            <a:endParaRPr lang="de-CH" dirty="0"/>
          </a:p>
          <a:p>
            <a:pPr marL="342900" indent="-342900">
              <a:buAutoNum type="arabicPeriod"/>
            </a:pPr>
            <a:endParaRPr lang="de-CH" dirty="0"/>
          </a:p>
        </p:txBody>
      </p:sp>
      <p:sp>
        <p:nvSpPr>
          <p:cNvPr id="4" name="Foliennummernplatzhalter 3">
            <a:extLst>
              <a:ext uri="{FF2B5EF4-FFF2-40B4-BE49-F238E27FC236}">
                <a16:creationId xmlns:a16="http://schemas.microsoft.com/office/drawing/2014/main" id="{DE587C54-7CD3-430B-8BE4-C91A495B39F8}"/>
              </a:ext>
            </a:extLst>
          </p:cNvPr>
          <p:cNvSpPr>
            <a:spLocks noGrp="1"/>
          </p:cNvSpPr>
          <p:nvPr>
            <p:ph type="sldNum" sz="quarter" idx="12"/>
          </p:nvPr>
        </p:nvSpPr>
        <p:spPr/>
        <p:txBody>
          <a:bodyPr/>
          <a:lstStyle/>
          <a:p>
            <a:fld id="{442AD375-037F-43D0-B059-5172DA06796A}" type="slidenum">
              <a:rPr lang="de-CH" smtClean="0"/>
              <a:t>9</a:t>
            </a:fld>
            <a:endParaRPr lang="de-CH"/>
          </a:p>
        </p:txBody>
      </p:sp>
    </p:spTree>
    <p:extLst>
      <p:ext uri="{BB962C8B-B14F-4D97-AF65-F5344CB8AC3E}">
        <p14:creationId xmlns:p14="http://schemas.microsoft.com/office/powerpoint/2010/main" val="2929258185"/>
      </p:ext>
    </p:extLst>
  </p:cSld>
  <p:clrMapOvr>
    <a:masterClrMapping/>
  </p:clrMapOvr>
</p:sld>
</file>

<file path=ppt/theme/theme1.xml><?xml version="1.0" encoding="utf-8"?>
<a:theme xmlns:a="http://schemas.openxmlformats.org/drawingml/2006/main" name="PUBLICA Titelfolien">
  <a:themeElements>
    <a:clrScheme name="4 farben">
      <a:dk1>
        <a:srgbClr val="000000"/>
      </a:dk1>
      <a:lt1>
        <a:srgbClr val="FFFFFF"/>
      </a:lt1>
      <a:dk2>
        <a:srgbClr val="274C64"/>
      </a:dk2>
      <a:lt2>
        <a:srgbClr val="B4B4B4"/>
      </a:lt2>
      <a:accent1>
        <a:srgbClr val="399DC4"/>
      </a:accent1>
      <a:accent2>
        <a:srgbClr val="4D855A"/>
      </a:accent2>
      <a:accent3>
        <a:srgbClr val="E8B590"/>
      </a:accent3>
      <a:accent4>
        <a:srgbClr val="CD7380"/>
      </a:accent4>
      <a:accent5>
        <a:srgbClr val="74BAD6"/>
      </a:accent5>
      <a:accent6>
        <a:srgbClr val="82AA8B"/>
      </a:accent6>
      <a:hlink>
        <a:srgbClr val="399DC4"/>
      </a:hlink>
      <a:folHlink>
        <a:srgbClr val="274C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PUBLICA-Grün 100%">
      <a:srgbClr val="4D855A"/>
    </a:custClr>
    <a:custClr name="PUBLICA-Grün 90%">
      <a:srgbClr val="5B8F67"/>
    </a:custClr>
    <a:custClr name="PUBLICA-Grün 80%">
      <a:srgbClr val="699974"/>
    </a:custClr>
    <a:custClr name="PUBLICA-Grün 70%">
      <a:srgbClr val="77A281"/>
    </a:custClr>
    <a:custClr name="PUBLICA-Grün 60%">
      <a:srgbClr val="86AC8F"/>
    </a:custClr>
    <a:custClr name="PUBLICA-Grün 50%">
      <a:srgbClr val="94B69C"/>
    </a:custClr>
    <a:custClr name="PUBLICA-Grün 40%">
      <a:srgbClr val="A2C0A9"/>
    </a:custClr>
    <a:custClr name="PUBLICA-Grün 30%">
      <a:srgbClr val="B0C9B6"/>
    </a:custClr>
    <a:custClr name="PUBLICA-Grün 20%">
      <a:srgbClr val="BFD3C4"/>
    </a:custClr>
    <a:custClr name="PUBLICA-Grün 10%">
      <a:srgbClr val="CDDDD1"/>
    </a:custClr>
    <a:custClr name="PUBLICA-Blau 100%">
      <a:srgbClr val="399DC4"/>
    </a:custClr>
    <a:custClr name="PUBLICA-Blau 90%">
      <a:srgbClr val="4CA7CA"/>
    </a:custClr>
    <a:custClr name="PUBLICA-Blau 80%">
      <a:srgbClr val="61B1D0"/>
    </a:custClr>
    <a:custClr name="PUBLICA-Blau 70%">
      <a:srgbClr val="74BAD6"/>
    </a:custClr>
    <a:custClr name="PUBLICA-Blau 60%">
      <a:srgbClr val="88C4DC"/>
    </a:custClr>
    <a:custClr name="PUBLICA-Blau 50%">
      <a:srgbClr val="9CCEE1"/>
    </a:custClr>
    <a:custClr name="PUBLICA-Blau 40%">
      <a:srgbClr val="B0D8E7"/>
    </a:custClr>
    <a:custClr name="PUBLICA-Blau 30%">
      <a:srgbClr val="C3E1ED"/>
    </a:custClr>
    <a:custClr name="PUBLICA-Blau 20%">
      <a:srgbClr val="D7EBF3"/>
    </a:custClr>
    <a:custClr name="PUBLICA-Blau 10%">
      <a:srgbClr val="EBF5F9"/>
    </a:custClr>
  </a:custClrLst>
  <a:extLst>
    <a:ext uri="{05A4C25C-085E-4340-85A3-A5531E510DB2}">
      <thm15:themeFamily xmlns:thm15="http://schemas.microsoft.com/office/thememl/2012/main" name="Präsentationsvorlage_PUBLICA_DE 13_11_2023.potx" id="{1B4A8128-1FE1-4B17-8BA9-7C88EB4F7B99}" vid="{B3CF891D-AADF-4DC0-B127-761F14A92826}"/>
    </a:ext>
  </a:extLst>
</a:theme>
</file>

<file path=ppt/theme/theme2.xml><?xml version="1.0" encoding="utf-8"?>
<a:theme xmlns:a="http://schemas.openxmlformats.org/drawingml/2006/main" name="PUBLICA Inhaltsfolien">
  <a:themeElements>
    <a:clrScheme name="4 farben">
      <a:dk1>
        <a:srgbClr val="000000"/>
      </a:dk1>
      <a:lt1>
        <a:srgbClr val="FFFFFF"/>
      </a:lt1>
      <a:dk2>
        <a:srgbClr val="274C64"/>
      </a:dk2>
      <a:lt2>
        <a:srgbClr val="B4B4B4"/>
      </a:lt2>
      <a:accent1>
        <a:srgbClr val="399DC4"/>
      </a:accent1>
      <a:accent2>
        <a:srgbClr val="4D855A"/>
      </a:accent2>
      <a:accent3>
        <a:srgbClr val="E8B590"/>
      </a:accent3>
      <a:accent4>
        <a:srgbClr val="CD7380"/>
      </a:accent4>
      <a:accent5>
        <a:srgbClr val="74BAD6"/>
      </a:accent5>
      <a:accent6>
        <a:srgbClr val="82AA8B"/>
      </a:accent6>
      <a:hlink>
        <a:srgbClr val="399DC4"/>
      </a:hlink>
      <a:folHlink>
        <a:srgbClr val="274C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bg2"/>
            </a:solidFill>
          </a:defRPr>
        </a:defPPr>
      </a:lstStyle>
    </a:txDef>
  </a:objectDefaults>
  <a:extraClrSchemeLst/>
  <a:custClrLst>
    <a:custClr name="PUBLICA-Grün 100%">
      <a:srgbClr val="4D855A"/>
    </a:custClr>
    <a:custClr name="PUBLICA-Grün 90%">
      <a:srgbClr val="5B8F67"/>
    </a:custClr>
    <a:custClr name="PUBLICA-Grün 80%">
      <a:srgbClr val="699974"/>
    </a:custClr>
    <a:custClr name="PUBLICA-Grün 70%">
      <a:srgbClr val="77A281"/>
    </a:custClr>
    <a:custClr name="PUBLICA-Grün 60%">
      <a:srgbClr val="86AC8F"/>
    </a:custClr>
    <a:custClr name="PUBLICA-Grün 50%">
      <a:srgbClr val="94B69C"/>
    </a:custClr>
    <a:custClr name="PUBLICA-Grün 40%">
      <a:srgbClr val="A2C0A9"/>
    </a:custClr>
    <a:custClr name="PUBLICA-Grün 30%">
      <a:srgbClr val="B0C9B6"/>
    </a:custClr>
    <a:custClr name="PUBLICA-Grün 20%">
      <a:srgbClr val="BFD3C4"/>
    </a:custClr>
    <a:custClr name="PUBLICA-Grün 10%">
      <a:srgbClr val="CDDDD1"/>
    </a:custClr>
    <a:custClr name="PUBLICA-Blau 100%">
      <a:srgbClr val="399DC4"/>
    </a:custClr>
    <a:custClr name="PUBLICA-Blau 90%">
      <a:srgbClr val="4CA7CA"/>
    </a:custClr>
    <a:custClr name="PUBLICA-Blau 80%">
      <a:srgbClr val="61B1D0"/>
    </a:custClr>
    <a:custClr name="PUBLICA-Blau 70%">
      <a:srgbClr val="74BAD6"/>
    </a:custClr>
    <a:custClr name="PUBLICA-Blau 60%">
      <a:srgbClr val="88C4DC"/>
    </a:custClr>
    <a:custClr name="PUBLICA-Blau 50%">
      <a:srgbClr val="9CCEE1"/>
    </a:custClr>
    <a:custClr name="PUBLICA-Blau 40%">
      <a:srgbClr val="B0D8E7"/>
    </a:custClr>
    <a:custClr name="PUBLICA-Blau 30%">
      <a:srgbClr val="C3E1ED"/>
    </a:custClr>
    <a:custClr name="PUBLICA-Blau 20%">
      <a:srgbClr val="D7EBF3"/>
    </a:custClr>
    <a:custClr name="PUBLICA-Blau 10%">
      <a:srgbClr val="EBF5F9"/>
    </a:custClr>
  </a:custClrLst>
  <a:extLst>
    <a:ext uri="{05A4C25C-085E-4340-85A3-A5531E510DB2}">
      <thm15:themeFamily xmlns:thm15="http://schemas.microsoft.com/office/thememl/2012/main" name="Präsentationsvorlage_PUBLICA_DE 13_11_2023.potx" id="{1B4A8128-1FE1-4B17-8BA9-7C88EB4F7B99}" vid="{7D11A0BC-5C3D-4533-A762-6D81896B03C3}"/>
    </a:ext>
  </a:extLst>
</a:theme>
</file>

<file path=ppt/theme/theme3.xml><?xml version="1.0" encoding="utf-8"?>
<a:theme xmlns:a="http://schemas.openxmlformats.org/drawingml/2006/main" name="Office Theme">
  <a:themeElements>
    <a:clrScheme name="PUBLICA">
      <a:dk1>
        <a:sysClr val="windowText" lastClr="000000"/>
      </a:dk1>
      <a:lt1>
        <a:sysClr val="window" lastClr="FFFFFF"/>
      </a:lt1>
      <a:dk2>
        <a:srgbClr val="008BB3"/>
      </a:dk2>
      <a:lt2>
        <a:srgbClr val="B4B4B4"/>
      </a:lt2>
      <a:accent1>
        <a:srgbClr val="FD4F57"/>
      </a:accent1>
      <a:accent2>
        <a:srgbClr val="00AA8F"/>
      </a:accent2>
      <a:accent3>
        <a:srgbClr val="FFE000"/>
      </a:accent3>
      <a:accent4>
        <a:srgbClr val="7859B1"/>
      </a:accent4>
      <a:accent5>
        <a:srgbClr val="FCA9DC"/>
      </a:accent5>
      <a:accent6>
        <a:srgbClr val="FF6C2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PUBLICA">
      <a:dk1>
        <a:sysClr val="windowText" lastClr="000000"/>
      </a:dk1>
      <a:lt1>
        <a:sysClr val="window" lastClr="FFFFFF"/>
      </a:lt1>
      <a:dk2>
        <a:srgbClr val="008BB3"/>
      </a:dk2>
      <a:lt2>
        <a:srgbClr val="B4B4B4"/>
      </a:lt2>
      <a:accent1>
        <a:srgbClr val="FD4F57"/>
      </a:accent1>
      <a:accent2>
        <a:srgbClr val="00AA8F"/>
      </a:accent2>
      <a:accent3>
        <a:srgbClr val="FFE000"/>
      </a:accent3>
      <a:accent4>
        <a:srgbClr val="7859B1"/>
      </a:accent4>
      <a:accent5>
        <a:srgbClr val="FCA9DC"/>
      </a:accent5>
      <a:accent6>
        <a:srgbClr val="FF6C2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f:fields xmlns:f="http://schemas.fabasoft.com/folio/2007/fields" catsources="">
  <f:record>
    <f:field ref="doc_FSCFOLIO_1_1001_FieldDocumentNumber" text=""/>
    <f:field ref="doc_FSCFOLIO_1_1001_FieldSubject" text="" edit="true"/>
    <f:field ref="FSCFOLIO_1_1001_SignaturesFldCtx_FSCFOLIO_1_1001_FieldLastSignature" text=""/>
    <f:field ref="FSCFOLIO_1_1001_SignaturesFldCtx_FSCFOLIO_1_1001_FieldLastSignatureBy" text=""/>
    <f:field ref="FSCFOLIO_1_1001_SignaturesFldCtx_FSCFOLIO_1_1001_FieldLastSignatureAt" date="" text=""/>
    <f:field ref="FSCFOLIO_1_1001_SignaturesFldCtx_FSCFOLIO_1_1001_FieldLastSignatureRemark" text=""/>
    <f:field ref="FSCFOLIO_1_1001_FieldCurrentUser" text="Priska Flach"/>
    <f:field ref="FSCFOLIO_1_1001_FieldCurrentDate" text="21.03.2024 10:47"/>
    <f:field ref="objvalidfrom" date="" text="" edit="true"/>
    <f:field ref="objvalidto" date="" text="" edit="true"/>
    <f:field ref="FSCFOLIO_1_1001_FieldReleasedVersionDate" text=""/>
    <f:field ref="FSCFOLIO_1_1001_FieldReleasedVersionNr" text=""/>
    <f:field ref="CCAPRECONFIG_15_1001_Objektname" text="2024.03.21_Sektion_Avanti_Rentenentwicklung__PUBLICA,_Zukunft_Renten,_Rentenreform_DE_bid" edit="true"/>
    <f:field ref="CHPRECONFIG_1_1001_Objektname" text="2024.03.21_Sektion_Avanti_Rentenentwicklung__PUBLICA,_Zukunft_Renten,_Rentenreform_DE_bid" edit="true"/>
    <f:field ref="objname" text="2024.03.21_Sektion_Avanti_Rentenentwicklung__PUBLICA,_Zukunft_Renten,_Rentenreform_DE_bid" edit="true"/>
    <f:field ref="objsubject" text="" edit="true"/>
    <f:field ref="objcreatedby" text="Flach, Priska"/>
    <f:field ref="objcreatedat" date="2024-02-27T09:45:38" text="27.02.2024 09:45:38"/>
    <f:field ref="objchangedby" text="Rychen, Beatrice"/>
    <f:field ref="objmodifiedat" date="2024-03-20T14:22:02" text="20.03.2024 14:22:02"/>
  </f:record>
  <f:display text="Serienbrief">
    <f:field ref="doc_FSCFOLIO_1_1001_FieldDocumentNumber" text="Dokument Nummer"/>
    <f:field ref="doc_FSCFOLIO_1_1001_FieldSubject" text="Betreff"/>
  </f:display>
  <f:display text="Unterschriften">
    <f:field ref="FSCFOLIO_1_1001_SignaturesFldCtx_FSCFOLIO_1_1001_FieldLastSignature" text="Letzte Unterschrift"/>
    <f:field ref="FSCFOLIO_1_1001_SignaturesFldCtx_FSCFOLIO_1_1001_FieldLastSignatureBy" text="Letzte Unterschrift von"/>
    <f:field ref="FSCFOLIO_1_1001_SignaturesFldCtx_FSCFOLIO_1_1001_FieldLastSignatureAt" text="Letzte Unterschrift am/um"/>
    <f:field ref="FSCFOLIO_1_1001_SignaturesFldCtx_FSCFOLIO_1_1001_FieldLastSignatureRemark" text="Bemerkung der letzten Unterschrift"/>
  </f:display>
  <f:display text="Allgemein">
    <f:field ref="FSCFOLIO_1_1001_FieldCurrentUser" text="Aktueller Benutzer"/>
    <f:field ref="FSCFOLIO_1_1001_FieldCurrentDate" text="Aktueller Zeitpunkt"/>
    <f:field ref="objvalidfrom" text="Gültig ab" dateonly="true"/>
    <f:field ref="objvalidto" text="Gültig bis" dateonly="true"/>
    <f:field ref="FSCFOLIO_1_1001_FieldReleasedVersionDate" text="Freigegebene Version vom"/>
    <f:field ref="FSCFOLIO_1_1001_FieldReleasedVersionNr" text="Freigegebene Versionsnummer"/>
    <f:field ref="CCAPRECONFIG_15_1001_Objektname" text="Objektname"/>
    <f:field ref="CHPRECONFIG_1_1001_Objektname" text="Objektname"/>
    <f:field ref="objname" text="Name"/>
    <f:field ref="objsubject" text="Betreff (einzeilig)"/>
    <f:field ref="objcreatedby" text="Erzeugt von"/>
    <f:field ref="objcreatedat" text="Erzeugt am/um"/>
    <f:field ref="objchangedby" text="Letzte Änderung von"/>
    <f:field ref="objmodifiedat" text="Letzte Änderung am/um"/>
  </f:display>
</f:fields>
</file>

<file path=customXml/item3.xml><?xml version="1.0" encoding="utf-8"?>
<ct:contentTypeSchema xmlns:ct="http://schemas.microsoft.com/office/2006/metadata/contentType" xmlns:ma="http://schemas.microsoft.com/office/2006/metadata/properties/metaAttributes" ct:_="" ma:_="" ma:contentTypeName="Dokument" ma:contentTypeID="0x010100F7328D62C29B43448C2C1CCC5F04935A" ma:contentTypeVersion="16" ma:contentTypeDescription="Ein neues Dokument erstellen." ma:contentTypeScope="" ma:versionID="c408d455cf1bd9bb13f37d4e9d05515f">
  <xsd:schema xmlns:xsd="http://www.w3.org/2001/XMLSchema" xmlns:xs="http://www.w3.org/2001/XMLSchema" xmlns:p="http://schemas.microsoft.com/office/2006/metadata/properties" xmlns:ns2="a1528acb-b70a-445a-8738-265666335bd8" xmlns:ns3="3fd1803d-3ec9-4c85-a57a-294aa338e5cd" targetNamespace="http://schemas.microsoft.com/office/2006/metadata/properties" ma:root="true" ma:fieldsID="c4f54645c9ff965ded930efdb16dbfc2" ns2:_="" ns3:_="">
    <xsd:import namespace="a1528acb-b70a-445a-8738-265666335bd8"/>
    <xsd:import namespace="3fd1803d-3ec9-4c85-a57a-294aa338e5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528acb-b70a-445a-8738-265666335b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15915746-8732-4eea-b68b-bbf7e4d9bc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d1803d-3ec9-4c85-a57a-294aa338e5cd" elementFormDefault="qualified">
    <xsd:import namespace="http://schemas.microsoft.com/office/2006/documentManagement/types"/>
    <xsd:import namespace="http://schemas.microsoft.com/office/infopath/2007/PartnerControls"/>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2efe2968-fac1-4dc4-903a-000a5e5d4fa1}" ma:internalName="TaxCatchAll" ma:showField="CatchAllData" ma:web="3fd1803d-3ec9-4c85-a57a-294aa338e5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a1528acb-b70a-445a-8738-265666335bd8">
      <Terms xmlns="http://schemas.microsoft.com/office/infopath/2007/PartnerControls"/>
    </lcf76f155ced4ddcb4097134ff3c332f>
    <TaxCatchAll xmlns="3fd1803d-3ec9-4c85-a57a-294aa338e5cd" xsi:nil="true"/>
  </documentManagement>
</p:properties>
</file>

<file path=customXml/itemProps1.xml><?xml version="1.0" encoding="utf-8"?>
<ds:datastoreItem xmlns:ds="http://schemas.openxmlformats.org/officeDocument/2006/customXml" ds:itemID="{39E8D503-9196-4B00-8396-D5C9979D0F5F}">
  <ds:schemaRefs>
    <ds:schemaRef ds:uri="http://schemas.microsoft.com/sharepoint/v3/contenttype/forms"/>
  </ds:schemaRefs>
</ds:datastoreItem>
</file>

<file path=customXml/itemProps2.xml><?xml version="1.0" encoding="utf-8"?>
<ds:datastoreItem xmlns:ds="http://schemas.openxmlformats.org/officeDocument/2006/customXml" ds:itemID="{4E8A9591-F074-446B-902F-511FF79C122F}">
  <ds:schemaRefs>
    <ds:schemaRef ds:uri="http://schemas.fabasoft.com/folio/2007/fields"/>
  </ds:schemaRefs>
</ds:datastoreItem>
</file>

<file path=customXml/itemProps3.xml><?xml version="1.0" encoding="utf-8"?>
<ds:datastoreItem xmlns:ds="http://schemas.openxmlformats.org/officeDocument/2006/customXml" ds:itemID="{6B9B7A9A-7DB4-4927-8F45-690A90273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528acb-b70a-445a-8738-265666335bd8"/>
    <ds:schemaRef ds:uri="3fd1803d-3ec9-4c85-a57a-294aa338e5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03FC686-3274-476F-8DE0-B2D8934168F1}">
  <ds:schemaRefs>
    <ds:schemaRef ds:uri="http://schemas.microsoft.com/office/2006/metadata/properties"/>
    <ds:schemaRef ds:uri="http://schemas.microsoft.com/office/2006/documentManagement/types"/>
    <ds:schemaRef ds:uri="a1528acb-b70a-445a-8738-265666335bd8"/>
    <ds:schemaRef ds:uri="http://purl.org/dc/terms/"/>
    <ds:schemaRef ds:uri="http://schemas.openxmlformats.org/package/2006/metadata/core-properties"/>
    <ds:schemaRef ds:uri="3fd1803d-3ec9-4c85-a57a-294aa338e5cd"/>
    <ds:schemaRef ds:uri="http://schemas.microsoft.com/office/infopath/2007/PartnerControl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913</Words>
  <Application>Microsoft Office PowerPoint</Application>
  <PresentationFormat>Breitbild</PresentationFormat>
  <Paragraphs>231</Paragraphs>
  <Slides>18</Slides>
  <Notes>5</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18</vt:i4>
      </vt:variant>
    </vt:vector>
  </HeadingPairs>
  <TitlesOfParts>
    <vt:vector size="22" baseType="lpstr">
      <vt:lpstr>Arial</vt:lpstr>
      <vt:lpstr>Symbol</vt:lpstr>
      <vt:lpstr>PUBLICA Titelfolien</vt:lpstr>
      <vt:lpstr>PUBLICA Inhaltsfolien</vt:lpstr>
      <vt:lpstr>Sektion Avanti  Hauptversammlung 2024  </vt:lpstr>
      <vt:lpstr>Agenda</vt:lpstr>
      <vt:lpstr>Geschäftsjahr 2023</vt:lpstr>
      <vt:lpstr>Weitere interessante Zahlen – Verzinsung 2023</vt:lpstr>
      <vt:lpstr>Weitere interessante Zahlen – Trend zu Kapitalbezügen</vt:lpstr>
      <vt:lpstr>PowerPoint-Präsentation</vt:lpstr>
      <vt:lpstr>Rentenanpassung bei PUBLICA</vt:lpstr>
      <vt:lpstr>Ordentlicher Teuerungsausgleich</vt:lpstr>
      <vt:lpstr>Ausserordentlicher Teuerungsausgleich</vt:lpstr>
      <vt:lpstr>PowerPoint-Präsentation</vt:lpstr>
      <vt:lpstr>BVG-Reform: Um was geht es? </vt:lpstr>
      <vt:lpstr>Inhalt BVG Revision im Vergleich zu PUBLICA</vt:lpstr>
      <vt:lpstr>Inhalt BVG Revision im Vergleich zu PUBLICA</vt:lpstr>
      <vt:lpstr>für PUBLICA viel wichtiger: Anpassung Umwandlungssatz aufgrund Anpassung Referenzalter </vt:lpstr>
      <vt:lpstr>für PUBLICA viel wichtiger: Revision Bundespersonalgesetz und PUBLICA-Gesetz</vt:lpstr>
      <vt:lpstr>für PUBLICA viel wichtiger: Postulat Nantermod/Bauer</vt:lpstr>
      <vt:lpstr>PowerPoint-Präsentation</vt:lpstr>
      <vt:lpstr>PowerPoint-Präsentation</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im neuen Design</dc:title>
  <dc:creator>Bruni-Steigmeier Esther PUBLICA</dc:creator>
  <cp:lastModifiedBy>Strollo Antonia-Jacqueline BAK</cp:lastModifiedBy>
  <cp:revision>66</cp:revision>
  <cp:lastPrinted>2021-11-15T12:35:22Z</cp:lastPrinted>
  <dcterms:created xsi:type="dcterms:W3CDTF">2023-11-16T09:16:56Z</dcterms:created>
  <dcterms:modified xsi:type="dcterms:W3CDTF">2024-03-21T10:35:06Z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0x010100F7328D62C29B43448C2C1CCC5F04935A</vt:lpwstr>
  </property>
  <property fmtid="{D5CDD505-2E9C-101B-9397-08002B2CF9AE}" pid="3" name="MediaServiceImageTags">
    <vt:lpwstr/>
  </property>
  <property fmtid="{D5CDD505-2E9C-101B-9397-08002B2CF9AE}" pid="4" name="FSC#COOELAK@1.1001:Subject">
    <vt:lpwstr/>
  </property>
  <property fmtid="{D5CDD505-2E9C-101B-9397-08002B2CF9AE}" pid="5" name="FSC#COOELAK@1.1001:FileReference">
    <vt:lpwstr>3719-2024</vt:lpwstr>
  </property>
  <property fmtid="{D5CDD505-2E9C-101B-9397-08002B2CF9AE}" pid="6" name="FSC#COOELAK@1.1001:FileRefYear">
    <vt:lpwstr>2024</vt:lpwstr>
  </property>
  <property fmtid="{D5CDD505-2E9C-101B-9397-08002B2CF9AE}" pid="7" name="FSC#COOELAK@1.1001:FileRefOrdinal">
    <vt:lpwstr>3719</vt:lpwstr>
  </property>
  <property fmtid="{D5CDD505-2E9C-101B-9397-08002B2CF9AE}" pid="8" name="FSC#COOELAK@1.1001:FileRefOU">
    <vt:lpwstr>Dir</vt:lpwstr>
  </property>
  <property fmtid="{D5CDD505-2E9C-101B-9397-08002B2CF9AE}" pid="9" name="FSC#COOELAK@1.1001:Organization">
    <vt:lpwstr/>
  </property>
  <property fmtid="{D5CDD505-2E9C-101B-9397-08002B2CF9AE}" pid="10" name="FSC#COOELAK@1.1001:Owner">
    <vt:lpwstr>Priska Flach</vt:lpwstr>
  </property>
  <property fmtid="{D5CDD505-2E9C-101B-9397-08002B2CF9AE}" pid="11" name="FSC#COOELAK@1.1001:OwnerExtension">
    <vt:lpwstr>0041 31 37 88 299</vt:lpwstr>
  </property>
  <property fmtid="{D5CDD505-2E9C-101B-9397-08002B2CF9AE}" pid="12" name="FSC#COOELAK@1.1001:OwnerFaxExtension">
    <vt:lpwstr/>
  </property>
  <property fmtid="{D5CDD505-2E9C-101B-9397-08002B2CF9AE}" pid="13" name="FSC#COOELAK@1.1001:DispatchedBy">
    <vt:lpwstr/>
  </property>
  <property fmtid="{D5CDD505-2E9C-101B-9397-08002B2CF9AE}" pid="14" name="FSC#COOELAK@1.1001:DispatchedAt">
    <vt:lpwstr/>
  </property>
  <property fmtid="{D5CDD505-2E9C-101B-9397-08002B2CF9AE}" pid="15" name="FSC#COOELAK@1.1001:ApprovedBy">
    <vt:lpwstr/>
  </property>
  <property fmtid="{D5CDD505-2E9C-101B-9397-08002B2CF9AE}" pid="16" name="FSC#COOELAK@1.1001:ApprovedAt">
    <vt:lpwstr/>
  </property>
  <property fmtid="{D5CDD505-2E9C-101B-9397-08002B2CF9AE}" pid="17" name="FSC#COOELAK@1.1001:Department">
    <vt:lpwstr>DirSekr (Direktionssekretariat)</vt:lpwstr>
  </property>
  <property fmtid="{D5CDD505-2E9C-101B-9397-08002B2CF9AE}" pid="18" name="FSC#COOELAK@1.1001:CreatedAt">
    <vt:lpwstr>27.02.2024</vt:lpwstr>
  </property>
  <property fmtid="{D5CDD505-2E9C-101B-9397-08002B2CF9AE}" pid="19" name="FSC#COOELAK@1.1001:OU">
    <vt:lpwstr>UK (Unternehmenskommunikation)</vt:lpwstr>
  </property>
  <property fmtid="{D5CDD505-2E9C-101B-9397-08002B2CF9AE}" pid="20" name="FSC#COOELAK@1.1001:Priority">
    <vt:lpwstr> ()</vt:lpwstr>
  </property>
  <property fmtid="{D5CDD505-2E9C-101B-9397-08002B2CF9AE}" pid="21" name="FSC#COOELAK@1.1001:ObjBarCode">
    <vt:lpwstr>*COO.2022.100.3.7574248*</vt:lpwstr>
  </property>
  <property fmtid="{D5CDD505-2E9C-101B-9397-08002B2CF9AE}" pid="22" name="FSC#COOELAK@1.1001:RefBarCode">
    <vt:lpwstr/>
  </property>
  <property fmtid="{D5CDD505-2E9C-101B-9397-08002B2CF9AE}" pid="23" name="FSC#COOELAK@1.1001:FileRefBarCode">
    <vt:lpwstr>*3719-2024*</vt:lpwstr>
  </property>
  <property fmtid="{D5CDD505-2E9C-101B-9397-08002B2CF9AE}" pid="24" name="FSC#COOELAK@1.1001:ExternalRef">
    <vt:lpwstr/>
  </property>
  <property fmtid="{D5CDD505-2E9C-101B-9397-08002B2CF9AE}" pid="25" name="FSC#COOELAK@1.1001:IncomingNumber">
    <vt:lpwstr/>
  </property>
  <property fmtid="{D5CDD505-2E9C-101B-9397-08002B2CF9AE}" pid="26" name="FSC#COOELAK@1.1001:IncomingSubject">
    <vt:lpwstr/>
  </property>
  <property fmtid="{D5CDD505-2E9C-101B-9397-08002B2CF9AE}" pid="27" name="FSC#COOELAK@1.1001:ProcessResponsible">
    <vt:lpwstr>Rychen, Beatrice</vt:lpwstr>
  </property>
  <property fmtid="{D5CDD505-2E9C-101B-9397-08002B2CF9AE}" pid="28" name="FSC#COOELAK@1.1001:ProcessResponsiblePhone">
    <vt:lpwstr>0049 58 467 35 79</vt:lpwstr>
  </property>
  <property fmtid="{D5CDD505-2E9C-101B-9397-08002B2CF9AE}" pid="29" name="FSC#COOELAK@1.1001:ProcessResponsibleMail">
    <vt:lpwstr>beatrice.rychen@publica.ch</vt:lpwstr>
  </property>
  <property fmtid="{D5CDD505-2E9C-101B-9397-08002B2CF9AE}" pid="30" name="FSC#COOELAK@1.1001:ProcessResponsibleFax">
    <vt:lpwstr/>
  </property>
  <property fmtid="{D5CDD505-2E9C-101B-9397-08002B2CF9AE}" pid="31" name="FSC#COOELAK@1.1001:ApproverFirstName">
    <vt:lpwstr/>
  </property>
  <property fmtid="{D5CDD505-2E9C-101B-9397-08002B2CF9AE}" pid="32" name="FSC#COOELAK@1.1001:ApproverSurName">
    <vt:lpwstr/>
  </property>
  <property fmtid="{D5CDD505-2E9C-101B-9397-08002B2CF9AE}" pid="33" name="FSC#COOELAK@1.1001:ApproverTitle">
    <vt:lpwstr/>
  </property>
  <property fmtid="{D5CDD505-2E9C-101B-9397-08002B2CF9AE}" pid="34" name="FSC#COOELAK@1.1001:ExternalDate">
    <vt:lpwstr/>
  </property>
  <property fmtid="{D5CDD505-2E9C-101B-9397-08002B2CF9AE}" pid="35" name="FSC#COOELAK@1.1001:SettlementApprovedAt">
    <vt:lpwstr/>
  </property>
  <property fmtid="{D5CDD505-2E9C-101B-9397-08002B2CF9AE}" pid="36" name="FSC#COOELAK@1.1001:BaseNumber">
    <vt:lpwstr>054</vt:lpwstr>
  </property>
  <property fmtid="{D5CDD505-2E9C-101B-9397-08002B2CF9AE}" pid="37" name="FSC#COOELAK@1.1001:CurrentUserRolePos">
    <vt:lpwstr>Mitarbeiter/-in PUBLICA</vt:lpwstr>
  </property>
  <property fmtid="{D5CDD505-2E9C-101B-9397-08002B2CF9AE}" pid="38" name="FSC#COOELAK@1.1001:CurrentUserEmail">
    <vt:lpwstr>priska.flach@publica.ch</vt:lpwstr>
  </property>
  <property fmtid="{D5CDD505-2E9C-101B-9397-08002B2CF9AE}" pid="39" name="FSC#ELAKGOV@1.1001:PersonalSubjGender">
    <vt:lpwstr/>
  </property>
  <property fmtid="{D5CDD505-2E9C-101B-9397-08002B2CF9AE}" pid="40" name="FSC#ELAKGOV@1.1001:PersonalSubjFirstName">
    <vt:lpwstr/>
  </property>
  <property fmtid="{D5CDD505-2E9C-101B-9397-08002B2CF9AE}" pid="41" name="FSC#ELAKGOV@1.1001:PersonalSubjSurName">
    <vt:lpwstr/>
  </property>
  <property fmtid="{D5CDD505-2E9C-101B-9397-08002B2CF9AE}" pid="42" name="FSC#ELAKGOV@1.1001:PersonalSubjSalutation">
    <vt:lpwstr/>
  </property>
  <property fmtid="{D5CDD505-2E9C-101B-9397-08002B2CF9AE}" pid="43" name="FSC#ELAKGOV@1.1001:PersonalSubjAddress">
    <vt:lpwstr/>
  </property>
  <property fmtid="{D5CDD505-2E9C-101B-9397-08002B2CF9AE}" pid="44" name="FSC#ATSTATECFG@1.1001:Office">
    <vt:lpwstr/>
  </property>
  <property fmtid="{D5CDD505-2E9C-101B-9397-08002B2CF9AE}" pid="45" name="FSC#ATSTATECFG@1.1001:Agent">
    <vt:lpwstr/>
  </property>
  <property fmtid="{D5CDD505-2E9C-101B-9397-08002B2CF9AE}" pid="46" name="FSC#ATSTATECFG@1.1001:AgentPhone">
    <vt:lpwstr/>
  </property>
  <property fmtid="{D5CDD505-2E9C-101B-9397-08002B2CF9AE}" pid="47" name="FSC#ATSTATECFG@1.1001:DepartmentFax">
    <vt:lpwstr/>
  </property>
  <property fmtid="{D5CDD505-2E9C-101B-9397-08002B2CF9AE}" pid="48" name="FSC#ATSTATECFG@1.1001:DepartmentEmail">
    <vt:lpwstr/>
  </property>
  <property fmtid="{D5CDD505-2E9C-101B-9397-08002B2CF9AE}" pid="49" name="FSC#ATSTATECFG@1.1001:SubfileDate">
    <vt:lpwstr/>
  </property>
  <property fmtid="{D5CDD505-2E9C-101B-9397-08002B2CF9AE}" pid="50" name="FSC#ATSTATECFG@1.1001:SubfileSubject">
    <vt:lpwstr/>
  </property>
  <property fmtid="{D5CDD505-2E9C-101B-9397-08002B2CF9AE}" pid="51" name="FSC#ATSTATECFG@1.1001:DepartmentZipCode">
    <vt:lpwstr/>
  </property>
  <property fmtid="{D5CDD505-2E9C-101B-9397-08002B2CF9AE}" pid="52" name="FSC#ATSTATECFG@1.1001:DepartmentCountry">
    <vt:lpwstr/>
  </property>
  <property fmtid="{D5CDD505-2E9C-101B-9397-08002B2CF9AE}" pid="53" name="FSC#ATSTATECFG@1.1001:DepartmentCity">
    <vt:lpwstr/>
  </property>
  <property fmtid="{D5CDD505-2E9C-101B-9397-08002B2CF9AE}" pid="54" name="FSC#ATSTATECFG@1.1001:DepartmentStreet">
    <vt:lpwstr/>
  </property>
  <property fmtid="{D5CDD505-2E9C-101B-9397-08002B2CF9AE}" pid="55" name="FSC#CCAPRECONFIGG@15.1001:DepartmentON">
    <vt:lpwstr/>
  </property>
  <property fmtid="{D5CDD505-2E9C-101B-9397-08002B2CF9AE}" pid="56" name="FSC#CCAPRECONFIGG@15.1001:DepartmentWebsite">
    <vt:lpwstr/>
  </property>
  <property fmtid="{D5CDD505-2E9C-101B-9397-08002B2CF9AE}" pid="57" name="FSC#ATSTATECFG@1.1001:DepartmentDVR">
    <vt:lpwstr/>
  </property>
  <property fmtid="{D5CDD505-2E9C-101B-9397-08002B2CF9AE}" pid="58" name="FSC#ATSTATECFG@1.1001:DepartmentUID">
    <vt:lpwstr/>
  </property>
  <property fmtid="{D5CDD505-2E9C-101B-9397-08002B2CF9AE}" pid="59" name="FSC#ATSTATECFG@1.1001:SubfileReference">
    <vt:lpwstr/>
  </property>
  <property fmtid="{D5CDD505-2E9C-101B-9397-08002B2CF9AE}" pid="60" name="FSC#ATSTATECFG@1.1001:Clause">
    <vt:lpwstr/>
  </property>
  <property fmtid="{D5CDD505-2E9C-101B-9397-08002B2CF9AE}" pid="61" name="FSC#ATSTATECFG@1.1001:ApprovedSignature">
    <vt:lpwstr/>
  </property>
  <property fmtid="{D5CDD505-2E9C-101B-9397-08002B2CF9AE}" pid="62" name="FSC#ATSTATECFG@1.1001:BankAccount">
    <vt:lpwstr/>
  </property>
  <property fmtid="{D5CDD505-2E9C-101B-9397-08002B2CF9AE}" pid="63" name="FSC#ATSTATECFG@1.1001:BankAccountOwner">
    <vt:lpwstr/>
  </property>
  <property fmtid="{D5CDD505-2E9C-101B-9397-08002B2CF9AE}" pid="64" name="FSC#ATSTATECFG@1.1001:BankInstitute">
    <vt:lpwstr/>
  </property>
  <property fmtid="{D5CDD505-2E9C-101B-9397-08002B2CF9AE}" pid="65" name="FSC#ATSTATECFG@1.1001:BankAccountID">
    <vt:lpwstr/>
  </property>
  <property fmtid="{D5CDD505-2E9C-101B-9397-08002B2CF9AE}" pid="66" name="FSC#ATSTATECFG@1.1001:BankAccountIBAN">
    <vt:lpwstr/>
  </property>
  <property fmtid="{D5CDD505-2E9C-101B-9397-08002B2CF9AE}" pid="67" name="FSC#ATSTATECFG@1.1001:BankAccountBIC">
    <vt:lpwstr/>
  </property>
  <property fmtid="{D5CDD505-2E9C-101B-9397-08002B2CF9AE}" pid="68" name="FSC#ATSTATECFG@1.1001:BankName">
    <vt:lpwstr/>
  </property>
  <property fmtid="{D5CDD505-2E9C-101B-9397-08002B2CF9AE}" pid="69" name="FSC#COOELAK@1.1001:ObjectAddressees">
    <vt:lpwstr/>
  </property>
  <property fmtid="{D5CDD505-2E9C-101B-9397-08002B2CF9AE}" pid="70" name="FSC#COOELAK@1.1001:replyreference">
    <vt:lpwstr/>
  </property>
  <property fmtid="{D5CDD505-2E9C-101B-9397-08002B2CF9AE}" pid="71" name="FSC#COOELAK@1.1001:OfficeHours">
    <vt:lpwstr/>
  </property>
  <property fmtid="{D5CDD505-2E9C-101B-9397-08002B2CF9AE}" pid="72" name="FSC#COOELAK@1.1001:FileRefOULong">
    <vt:lpwstr>Direktion</vt:lpwstr>
  </property>
  <property fmtid="{D5CDD505-2E9C-101B-9397-08002B2CF9AE}" pid="73" name="FSC#CHPRECONFIG@1.1001:SecondSignee">
    <vt:lpwstr/>
  </property>
  <property fmtid="{D5CDD505-2E9C-101B-9397-08002B2CF9AE}" pid="74" name="FSC#CHPRECONFIG@1.1001:SecondSigneePhone">
    <vt:lpwstr/>
  </property>
  <property fmtid="{D5CDD505-2E9C-101B-9397-08002B2CF9AE}" pid="75" name="FSC#CHPRECONFIG@1.1001:SecondSigneeMail">
    <vt:lpwstr/>
  </property>
  <property fmtid="{D5CDD505-2E9C-101B-9397-08002B2CF9AE}" pid="76" name="FSC#CHPRECONFIG@1.1001:SecondSigneeFax">
    <vt:lpwstr/>
  </property>
  <property fmtid="{D5CDD505-2E9C-101B-9397-08002B2CF9AE}" pid="77" name="FSC#CHPRECONFIG@1.1001:SecondSigneeAddress">
    <vt:lpwstr/>
  </property>
  <property fmtid="{D5CDD505-2E9C-101B-9397-08002B2CF9AE}" pid="78" name="FSC#COOSYSTEM@1.1:Container">
    <vt:lpwstr>COO.2022.100.3.7574248</vt:lpwstr>
  </property>
  <property fmtid="{D5CDD505-2E9C-101B-9397-08002B2CF9AE}" pid="79" name="FSC#FSCFOLIO@1.1001:docpropproject">
    <vt:lpwstr/>
  </property>
</Properties>
</file>