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  <p:sldMasterId id="2147483676" r:id="rId6"/>
  </p:sldMasterIdLst>
  <p:notesMasterIdLst>
    <p:notesMasterId r:id="rId25"/>
  </p:notesMasterIdLst>
  <p:handoutMasterIdLst>
    <p:handoutMasterId r:id="rId26"/>
  </p:handoutMasterIdLst>
  <p:sldIdLst>
    <p:sldId id="2043" r:id="rId7"/>
    <p:sldId id="1999" r:id="rId8"/>
    <p:sldId id="2062" r:id="rId9"/>
    <p:sldId id="2089" r:id="rId10"/>
    <p:sldId id="2091" r:id="rId11"/>
    <p:sldId id="2069" r:id="rId12"/>
    <p:sldId id="2066" r:id="rId13"/>
    <p:sldId id="2067" r:id="rId14"/>
    <p:sldId id="2068" r:id="rId15"/>
    <p:sldId id="2070" r:id="rId16"/>
    <p:sldId id="2023" r:id="rId17"/>
    <p:sldId id="2084" r:id="rId18"/>
    <p:sldId id="2085" r:id="rId19"/>
    <p:sldId id="2082" r:id="rId20"/>
    <p:sldId id="2086" r:id="rId21"/>
    <p:sldId id="2087" r:id="rId22"/>
    <p:sldId id="2083" r:id="rId23"/>
    <p:sldId id="2092" r:id="rId24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chen Beatrice PUBLICA" initials="RBP" lastIdx="2" clrIdx="0">
    <p:extLst>
      <p:ext uri="{19B8F6BF-5375-455C-9EA6-DF929625EA0E}">
        <p15:presenceInfo xmlns:p15="http://schemas.microsoft.com/office/powerpoint/2012/main" userId="Rychen Beatrice PUBLICA" providerId="None"/>
      </p:ext>
    </p:extLst>
  </p:cmAuthor>
  <p:cmAuthor id="2" name="Egger Karin PUBLICA" initials="EKP" lastIdx="2" clrIdx="1">
    <p:extLst>
      <p:ext uri="{19B8F6BF-5375-455C-9EA6-DF929625EA0E}">
        <p15:presenceInfo xmlns:p15="http://schemas.microsoft.com/office/powerpoint/2012/main" userId="Egger Karin PUBLICA" providerId="None"/>
      </p:ext>
    </p:extLst>
  </p:cmAuthor>
  <p:cmAuthor id="3" name="Egger Karin PUBLICA" initials="EKP [2]" lastIdx="23" clrIdx="2">
    <p:extLst>
      <p:ext uri="{19B8F6BF-5375-455C-9EA6-DF929625EA0E}">
        <p15:presenceInfo xmlns:p15="http://schemas.microsoft.com/office/powerpoint/2012/main" userId="S-1-5-21-3993060671-4215906946-993041443-529543" providerId="AD"/>
      </p:ext>
    </p:extLst>
  </p:cmAuthor>
  <p:cmAuthor id="4" name="Bruni-Steigmeier Esther PUBLICA" initials="BSEP" lastIdx="68" clrIdx="3">
    <p:extLst>
      <p:ext uri="{19B8F6BF-5375-455C-9EA6-DF929625EA0E}">
        <p15:presenceInfo xmlns:p15="http://schemas.microsoft.com/office/powerpoint/2012/main" userId="S-1-5-21-3993060671-4215906946-993041443-100990" providerId="AD"/>
      </p:ext>
    </p:extLst>
  </p:cmAuthor>
  <p:cmAuthor id="5" name="Wälti Yanis PUBLICA" initials="WYP" lastIdx="9" clrIdx="4">
    <p:extLst>
      <p:ext uri="{19B8F6BF-5375-455C-9EA6-DF929625EA0E}">
        <p15:presenceInfo xmlns:p15="http://schemas.microsoft.com/office/powerpoint/2012/main" userId="S-1-5-21-3993060671-4215906946-993041443-527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399DC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511" autoAdjust="0"/>
  </p:normalViewPr>
  <p:slideViewPr>
    <p:cSldViewPr showGuides="1">
      <p:cViewPr varScale="1">
        <p:scale>
          <a:sx n="102" d="100"/>
          <a:sy n="102" d="100"/>
        </p:scale>
        <p:origin x="17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2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68"/>
            <a:ext cx="4282476" cy="336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sz="1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68"/>
            <a:ext cx="1232669" cy="336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8FE0-DA8D-4E18-B8A1-7AC4274A977A}" type="datetimeFigureOut">
              <a:rPr lang="de-CH" sz="1050" smtClean="0"/>
              <a:t>21.03.2024</a:t>
            </a:fld>
            <a:endParaRPr lang="de-CH" sz="105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6"/>
            <a:ext cx="4282476" cy="3597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8"/>
            <a:ext cx="1232669" cy="359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1000" smtClean="0"/>
              <a:t>‹Nr.›</a:t>
            </a:fld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15228" y="249068"/>
            <a:ext cx="3996977" cy="3367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26330" y="249068"/>
            <a:ext cx="1356117" cy="3367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67103740-C717-4353-A962-7DFFEF2467DB}" type="datetimeFigureOut">
              <a:rPr lang="de-CH" smtClean="0"/>
              <a:pPr/>
              <a:t>21.03.2024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563563" y="682625"/>
            <a:ext cx="7888288" cy="443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5304910"/>
            <a:ext cx="5401883" cy="3802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15228" y="9186032"/>
            <a:ext cx="3996977" cy="372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26330" y="9186032"/>
            <a:ext cx="1356117" cy="372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A493298-6094-4361-B311-891E531296F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Aufgrund der aktuellen Unterdeckung der meisten Vorsorgewerke, haben die paritätischen Organe der Vorsorgewerke entschieden, keine ordentliche Teuerung auf den Altersrenten auszurichten.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073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1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027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72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24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Pfadangabe Bild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FB8A325-7F53-4428-9BE9-9B117FC94D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7741" y="1563732"/>
            <a:ext cx="7105122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268537" indent="0">
              <a:buNone/>
              <a:defRPr/>
            </a:lvl2pPr>
            <a:lvl3pPr marL="540125" indent="0">
              <a:buNone/>
              <a:defRPr/>
            </a:lvl3pPr>
            <a:lvl4pPr marL="816475" indent="0">
              <a:buNone/>
              <a:defRPr/>
            </a:lvl4pPr>
            <a:lvl5pPr marL="1080125" indent="0">
              <a:buNone/>
              <a:defRPr/>
            </a:lvl5pPr>
          </a:lstStyle>
          <a:p>
            <a:pPr lvl="0"/>
            <a:r>
              <a:rPr lang="de-DE" dirty="0"/>
              <a:t>Bild über Schaltfläche wählen</a:t>
            </a:r>
          </a:p>
          <a:p>
            <a:pPr lvl="0"/>
            <a:endParaRPr lang="de-DE" dirty="0"/>
          </a:p>
          <a:p>
            <a:r>
              <a:rPr lang="de-CH" dirty="0"/>
              <a:t>Bildgalerie</a:t>
            </a:r>
            <a:r>
              <a:rPr lang="de-DE" sz="1800" dirty="0"/>
              <a:t> Pfad: </a:t>
            </a:r>
          </a:p>
          <a:p>
            <a:r>
              <a:rPr lang="de-DE" sz="1800" dirty="0"/>
              <a:t>O:\0_All\01_Allgemein\Bildauswahl </a:t>
            </a:r>
            <a:r>
              <a:rPr lang="de-DE" sz="1800" dirty="0" err="1"/>
              <a:t>Powerpoint</a:t>
            </a:r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AC9E901-96C2-4268-B9A2-26E0BC19C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721" y="1557323"/>
            <a:ext cx="3440114" cy="1942682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einfügen</a:t>
            </a:r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30AA63E-9DD5-4479-B530-03FC0644B5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4052770"/>
            <a:ext cx="3432175" cy="216058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8537" indent="0">
              <a:buNone/>
              <a:defRPr/>
            </a:lvl2pPr>
            <a:lvl3pPr marL="540125" indent="0">
              <a:buNone/>
              <a:defRPr/>
            </a:lvl3pPr>
            <a:lvl4pPr marL="816475" indent="0">
              <a:buNone/>
              <a:defRPr/>
            </a:lvl4pPr>
            <a:lvl5pPr marL="1080125" indent="0">
              <a:buNone/>
              <a:defRPr/>
            </a:lvl5pPr>
          </a:lstStyle>
          <a:p>
            <a:r>
              <a:rPr lang="de-CH" dirty="0"/>
              <a:t>Vorname Name</a:t>
            </a:r>
            <a:br>
              <a:rPr lang="de-CH" dirty="0"/>
            </a:br>
            <a:r>
              <a:rPr lang="de-CH" dirty="0"/>
              <a:t>Funktion</a:t>
            </a:r>
          </a:p>
          <a:p>
            <a:r>
              <a:rPr lang="de-CH" dirty="0"/>
              <a:t>PUBLICA</a:t>
            </a:r>
          </a:p>
          <a:p>
            <a:endParaRPr lang="de-CH" dirty="0"/>
          </a:p>
          <a:p>
            <a:r>
              <a:rPr lang="de-CH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9403" y="1556792"/>
            <a:ext cx="8905610" cy="4608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Enter = neue Aufzählung, </a:t>
            </a:r>
            <a:r>
              <a:rPr lang="de-DE" dirty="0" err="1"/>
              <a:t>Shift+Enter</a:t>
            </a:r>
            <a:r>
              <a:rPr lang="de-DE" dirty="0"/>
              <a:t> = Zeilenschaltung, </a:t>
            </a:r>
            <a:r>
              <a:rPr lang="de-DE" dirty="0" err="1"/>
              <a:t>Enter+Tab</a:t>
            </a:r>
            <a:r>
              <a:rPr lang="de-DE" dirty="0"/>
              <a:t> = Ebenen nach rechts, </a:t>
            </a:r>
            <a:r>
              <a:rPr lang="de-DE" dirty="0" err="1"/>
              <a:t>Shift+Enter+Tab</a:t>
            </a:r>
            <a:r>
              <a:rPr lang="de-DE" dirty="0"/>
              <a:t> = Ebenen nach links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602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3BFBBE-0B13-43AC-90DA-83F33114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C3370B-840C-44E9-988E-98B76607A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965" y="1557338"/>
            <a:ext cx="8916048" cy="46085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de-CH" dirty="0">
                <a:solidFill>
                  <a:schemeClr val="bg2"/>
                </a:solidFill>
              </a:rPr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40673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paltig für Tabelle oder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9A28564-724D-425A-BF06-DC41832E0A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403" y="1556792"/>
            <a:ext cx="10753460" cy="460851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Breite Tabelle oder Diagramm aus Vorlagen einfügen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969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 für Tabelle oder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9A28564-724D-425A-BF06-DC41832E0A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403" y="1556792"/>
            <a:ext cx="8905610" cy="460851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Tabelle oder Diagramm aus Vorlagen einfügen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048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palten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E484BEB-AA6F-45AE-A69B-0603DCDBD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4" y="797176"/>
            <a:ext cx="8905610" cy="39957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4EE9219-ACA2-4F84-8DC9-978A2A731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97841" y="6362450"/>
            <a:ext cx="1248139" cy="169278"/>
          </a:xfrm>
        </p:spPr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C0799D8-2791-45C8-B28F-C661EEF17F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7213" y="1557336"/>
            <a:ext cx="3457574" cy="497438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72000" tIns="72000" rIns="72000" bIns="72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eingeben, oder Element wählen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F1984AE3-B977-40F6-9E28-ADC9920DE0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5288" y="1557338"/>
            <a:ext cx="3465512" cy="46085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de-CH" dirty="0">
                <a:solidFill>
                  <a:schemeClr val="bg2"/>
                </a:solidFill>
              </a:rPr>
              <a:t>Text ohne Rahmen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CE25961-8E14-461E-ACBB-5EA570419FC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07342" y="1557335"/>
            <a:ext cx="3457574" cy="497438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72000" tIns="72000" rIns="72000" bIns="72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 eingeben, oder Element wählen</a:t>
            </a:r>
          </a:p>
        </p:txBody>
      </p:sp>
    </p:spTree>
    <p:extLst>
      <p:ext uri="{BB962C8B-B14F-4D97-AF65-F5344CB8AC3E}">
        <p14:creationId xmlns:p14="http://schemas.microsoft.com/office/powerpoint/2010/main" val="48123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für 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9403" y="1557338"/>
            <a:ext cx="5281347" cy="460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 eingeben, oder Element wählen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91250" y="1556792"/>
            <a:ext cx="528108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68537" indent="0">
              <a:buNone/>
              <a:defRPr/>
            </a:lvl2pPr>
          </a:lstStyle>
          <a:p>
            <a:pPr lvl="0"/>
            <a:r>
              <a:rPr lang="de-DE" dirty="0"/>
              <a:t>Text, Aufzählungen oder Element wählen</a:t>
            </a:r>
          </a:p>
        </p:txBody>
      </p:sp>
    </p:spTree>
    <p:extLst>
      <p:ext uri="{BB962C8B-B14F-4D97-AF65-F5344CB8AC3E}">
        <p14:creationId xmlns:p14="http://schemas.microsoft.com/office/powerpoint/2010/main" val="237565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416738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 mit Legende / Angabe Bild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1200" y="1557338"/>
            <a:ext cx="5289550" cy="338383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hinzufügen</a:t>
            </a:r>
          </a:p>
        </p:txBody>
      </p:sp>
      <p:sp>
        <p:nvSpPr>
          <p:cNvPr id="3" name="Bildplatzhalter 5">
            <a:extLst>
              <a:ext uri="{FF2B5EF4-FFF2-40B4-BE49-F238E27FC236}">
                <a16:creationId xmlns:a16="http://schemas.microsoft.com/office/drawing/2014/main" id="{0C87C38D-4A0F-44D6-87D2-64CBD7B845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97096" y="1572559"/>
            <a:ext cx="5275767" cy="338383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E484BEB-AA6F-45AE-A69B-0603DCDBD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4" y="797176"/>
            <a:ext cx="8905610" cy="39957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FC26A8-F21B-4DDE-9C0A-2E7510AD8C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9403" y="6368834"/>
            <a:ext cx="8905610" cy="162894"/>
          </a:xfrm>
        </p:spPr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0EEF453-54D5-463B-9C20-12B8D7AEF9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97841" y="6362450"/>
            <a:ext cx="1248139" cy="169278"/>
          </a:xfrm>
        </p:spPr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B834AC80-5797-49D9-844F-3C17820278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043" y="5417942"/>
            <a:ext cx="5282708" cy="81937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de-CH" dirty="0">
                <a:solidFill>
                  <a:schemeClr val="bg2"/>
                </a:solidFill>
              </a:rPr>
              <a:t>Begleittext oder</a:t>
            </a:r>
          </a:p>
          <a:p>
            <a:r>
              <a:rPr lang="de-CH" dirty="0">
                <a:solidFill>
                  <a:schemeClr val="bg2"/>
                </a:solidFill>
              </a:rPr>
              <a:t>Legende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BD76A263-C6E5-4CD5-AE62-4DBC986843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8092" y="5397069"/>
            <a:ext cx="5282708" cy="81937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de-CH" dirty="0">
                <a:solidFill>
                  <a:schemeClr val="bg2"/>
                </a:solidFill>
              </a:rPr>
              <a:t>Bildgalerie</a:t>
            </a:r>
            <a:r>
              <a:rPr lang="de-DE" sz="1800" dirty="0">
                <a:solidFill>
                  <a:schemeClr val="bg2"/>
                </a:solidFill>
              </a:rPr>
              <a:t> Pfad: </a:t>
            </a:r>
          </a:p>
          <a:p>
            <a:r>
              <a:rPr lang="de-DE" sz="1800" dirty="0">
                <a:solidFill>
                  <a:schemeClr val="bg2"/>
                </a:solidFill>
              </a:rPr>
              <a:t>O:\0_All\01_Allgemein\Bildauswahl </a:t>
            </a:r>
            <a:r>
              <a:rPr lang="de-DE" sz="1800" dirty="0" err="1">
                <a:solidFill>
                  <a:schemeClr val="bg2"/>
                </a:solidFill>
              </a:rPr>
              <a:t>Powerpoint</a:t>
            </a:r>
            <a:endParaRPr lang="de-CH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8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E484BEB-AA6F-45AE-A69B-0603DCDBD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4" y="797176"/>
            <a:ext cx="8905610" cy="39957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1A4CF1-A377-4026-B3BF-DB270819B6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9403" y="6368834"/>
            <a:ext cx="8905610" cy="162894"/>
          </a:xfrm>
        </p:spPr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4EE9219-ACA2-4F84-8DC9-978A2A731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97841" y="6362450"/>
            <a:ext cx="1248139" cy="169278"/>
          </a:xfrm>
        </p:spPr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8868E1-43C7-4E0D-AAA1-72C806EE27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5288" y="1557338"/>
            <a:ext cx="3465512" cy="46085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de-CH" dirty="0">
                <a:solidFill>
                  <a:schemeClr val="bg2"/>
                </a:solidFill>
              </a:rPr>
              <a:t>Begleittext oder</a:t>
            </a:r>
          </a:p>
          <a:p>
            <a:r>
              <a:rPr lang="de-CH" dirty="0">
                <a:solidFill>
                  <a:schemeClr val="bg2"/>
                </a:solidFill>
              </a:rPr>
              <a:t>Legende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70A5754-433A-431C-A599-1451BB2AD1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403" y="1557338"/>
            <a:ext cx="7105385" cy="460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Element wählen</a:t>
            </a:r>
          </a:p>
        </p:txBody>
      </p:sp>
    </p:spTree>
    <p:extLst>
      <p:ext uri="{BB962C8B-B14F-4D97-AF65-F5344CB8AC3E}">
        <p14:creationId xmlns:p14="http://schemas.microsoft.com/office/powerpoint/2010/main" val="112149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mit 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7896200" y="1399739"/>
            <a:ext cx="1872208" cy="20292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br>
              <a:rPr lang="de-CH" dirty="0"/>
            </a:br>
            <a:br>
              <a:rPr lang="de-CH" dirty="0"/>
            </a:br>
            <a:r>
              <a:rPr lang="de-CH" dirty="0"/>
              <a:t>Icon einfügen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E484BEB-AA6F-45AE-A69B-0603DCDBD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4" y="797176"/>
            <a:ext cx="8905610" cy="39957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1A4CF1-A377-4026-B3BF-DB270819B6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9403" y="6368834"/>
            <a:ext cx="8905610" cy="162894"/>
          </a:xfrm>
        </p:spPr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4EE9219-ACA2-4F84-8DC9-978A2A731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97841" y="6362450"/>
            <a:ext cx="1248139" cy="169278"/>
          </a:xfrm>
        </p:spPr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8868E1-43C7-4E0D-AAA1-72C806EE27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201" y="1557338"/>
            <a:ext cx="7113588" cy="46085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de-CH" dirty="0">
                <a:solidFill>
                  <a:schemeClr val="bg2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1411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2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34D85D93-4C9F-4E69-8B8A-EB16538B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808" y="1567363"/>
            <a:ext cx="7105055" cy="4608512"/>
          </a:xfrm>
          <a:prstGeom prst="rect">
            <a:avLst/>
          </a:prstGeom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DC714B51-D40E-4F6F-B0EF-279507416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721" y="1557323"/>
            <a:ext cx="3440114" cy="1942682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CH" sz="3600" b="0" dirty="0">
                <a:solidFill>
                  <a:schemeClr val="bg1"/>
                </a:solidFill>
              </a:rPr>
              <a:t>Präsentation im neuen Design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7DB926A6-35CA-447C-8D13-260D411A26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4052770"/>
            <a:ext cx="3432175" cy="216058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8537" indent="0">
              <a:buNone/>
              <a:defRPr/>
            </a:lvl2pPr>
            <a:lvl3pPr marL="540125" indent="0">
              <a:buNone/>
              <a:defRPr/>
            </a:lvl3pPr>
            <a:lvl4pPr marL="816475" indent="0">
              <a:buNone/>
              <a:defRPr/>
            </a:lvl4pPr>
            <a:lvl5pPr marL="1080125" indent="0">
              <a:buNone/>
              <a:defRPr/>
            </a:lvl5pPr>
          </a:lstStyle>
          <a:p>
            <a:r>
              <a:rPr lang="de-CH" dirty="0"/>
              <a:t>Vorname Name</a:t>
            </a:r>
            <a:br>
              <a:rPr lang="de-CH" dirty="0"/>
            </a:br>
            <a:r>
              <a:rPr lang="de-CH" dirty="0"/>
              <a:t>Funktion</a:t>
            </a:r>
          </a:p>
          <a:p>
            <a:r>
              <a:rPr lang="de-CH" dirty="0"/>
              <a:t>PUBLICA</a:t>
            </a:r>
          </a:p>
          <a:p>
            <a:endParaRPr lang="de-CH" dirty="0"/>
          </a:p>
          <a:p>
            <a:r>
              <a:rPr lang="de-CH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98139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8015288" y="1572558"/>
            <a:ext cx="3456268" cy="219600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E484BEB-AA6F-45AE-A69B-0603DCDBD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4" y="797176"/>
            <a:ext cx="8905610" cy="39957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eingeben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1A4CF1-A377-4026-B3BF-DB270819B6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9403" y="6368834"/>
            <a:ext cx="8905610" cy="162894"/>
          </a:xfrm>
        </p:spPr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4EE9219-ACA2-4F84-8DC9-978A2A731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97841" y="6362450"/>
            <a:ext cx="1248139" cy="169278"/>
          </a:xfrm>
        </p:spPr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83BF1C35-B6E7-4171-872F-22A46D2B3C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1506" y="3933304"/>
            <a:ext cx="3456268" cy="223200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hinzufügen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8AB507E6-6134-4E93-AE4E-432E3ECC9A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8100" y="1568049"/>
            <a:ext cx="3456268" cy="219600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hinzufügen</a:t>
            </a:r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B1C76CF2-FFD6-4C26-80F8-518719145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74318" y="3928795"/>
            <a:ext cx="3456268" cy="223200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hinzufügen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5090A87-29DC-4202-91DB-3A45FB8430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225" y="1564172"/>
            <a:ext cx="3437087" cy="460851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de-CH" dirty="0">
                <a:solidFill>
                  <a:schemeClr val="bg2"/>
                </a:solidFill>
              </a:rPr>
              <a:t>Begleittext oder</a:t>
            </a:r>
          </a:p>
          <a:p>
            <a:r>
              <a:rPr lang="de-CH" dirty="0">
                <a:solidFill>
                  <a:schemeClr val="bg2"/>
                </a:solidFill>
              </a:rPr>
              <a:t>Legende</a:t>
            </a:r>
          </a:p>
        </p:txBody>
      </p:sp>
    </p:spTree>
    <p:extLst>
      <p:ext uri="{BB962C8B-B14F-4D97-AF65-F5344CB8AC3E}">
        <p14:creationId xmlns:p14="http://schemas.microsoft.com/office/powerpoint/2010/main" val="2964039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fix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30A3DEC-48F1-43F8-8E5B-C5EB6D97F9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0" y="216000"/>
            <a:ext cx="391829" cy="517334"/>
          </a:xfrm>
          <a:prstGeom prst="rect">
            <a:avLst/>
          </a:prstGeom>
        </p:spPr>
      </p:pic>
      <p:pic>
        <p:nvPicPr>
          <p:cNvPr id="15" name="Bildplatzhalter 16">
            <a:extLst>
              <a:ext uri="{FF2B5EF4-FFF2-40B4-BE49-F238E27FC236}">
                <a16:creationId xmlns:a16="http://schemas.microsoft.com/office/drawing/2014/main" id="{35A0F4B1-66BB-488F-94BB-14FF8906A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8980" y="1278987"/>
            <a:ext cx="4094229" cy="409422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AA433A9-D0BB-4A1B-87EB-C16757A3E370}"/>
              </a:ext>
            </a:extLst>
          </p:cNvPr>
          <p:cNvSpPr txBox="1"/>
          <p:nvPr userDrawn="1"/>
        </p:nvSpPr>
        <p:spPr>
          <a:xfrm>
            <a:off x="711200" y="1561538"/>
            <a:ext cx="345169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de-CH" sz="3600" dirty="0"/>
              <a:t>Vielen Dank!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68F57C-5611-43E4-8F15-3D904A0B17A7}"/>
              </a:ext>
            </a:extLst>
          </p:cNvPr>
          <p:cNvSpPr txBox="1"/>
          <p:nvPr userDrawn="1"/>
        </p:nvSpPr>
        <p:spPr>
          <a:xfrm>
            <a:off x="711200" y="3429000"/>
            <a:ext cx="5289550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de-CH" dirty="0"/>
              <a:t>Pensionskasse des Bundes PUBLICA</a:t>
            </a:r>
          </a:p>
          <a:p>
            <a:pPr lvl="0"/>
            <a:r>
              <a:rPr lang="de-CH" dirty="0"/>
              <a:t>Eigerstrasse 57</a:t>
            </a:r>
          </a:p>
          <a:p>
            <a:pPr lvl="0"/>
            <a:r>
              <a:rPr lang="de-CH" dirty="0"/>
              <a:t>3007 Bern</a:t>
            </a:r>
          </a:p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98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zum Bearbeit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30A3DEC-48F1-43F8-8E5B-C5EB6D97F9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0" y="216000"/>
            <a:ext cx="391829" cy="517334"/>
          </a:xfrm>
          <a:prstGeom prst="rect">
            <a:avLst/>
          </a:prstGeom>
        </p:spPr>
      </p:pic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4284055-1B45-4D83-A534-7385CF86FF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9976" y="1268760"/>
            <a:ext cx="4093200" cy="409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CH" dirty="0"/>
              <a:t>Icon durch Klicken einfügen, </a:t>
            </a:r>
            <a:br>
              <a:rPr lang="de-CH" dirty="0"/>
            </a:br>
            <a:r>
              <a:rPr lang="de-CH" dirty="0"/>
              <a:t>Pfad s. links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D11D671-204C-4A42-9335-2841EB7A3F08}"/>
              </a:ext>
            </a:extLst>
          </p:cNvPr>
          <p:cNvSpPr txBox="1"/>
          <p:nvPr userDrawn="1"/>
        </p:nvSpPr>
        <p:spPr>
          <a:xfrm>
            <a:off x="-2904999" y="0"/>
            <a:ext cx="2664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/>
              <a:t>Pfad zu Icons </a:t>
            </a:r>
          </a:p>
          <a:p>
            <a:endParaRPr lang="de-CH" sz="1400" dirty="0"/>
          </a:p>
          <a:p>
            <a:r>
              <a:rPr lang="de-CH" sz="1400" dirty="0"/>
              <a:t>O:\0_All\01_Allgemein\Icon-Auswahl Powerpoint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C44F03F-65FC-41D4-9CF7-EFEAD91F0A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199" y="1568627"/>
            <a:ext cx="3440113" cy="1125538"/>
          </a:xfrm>
        </p:spPr>
        <p:txBody>
          <a:bodyPr/>
          <a:lstStyle>
            <a:lvl1pPr marL="0" indent="0">
              <a:buNone/>
              <a:defRPr sz="3600"/>
            </a:lvl1pPr>
            <a:lvl2pPr marL="268537" indent="0">
              <a:buNone/>
              <a:defRPr sz="3600"/>
            </a:lvl2pPr>
            <a:lvl3pPr marL="540125" indent="0">
              <a:buNone/>
              <a:defRPr sz="3600"/>
            </a:lvl3pPr>
            <a:lvl4pPr marL="816475" indent="0">
              <a:buNone/>
              <a:defRPr sz="3600"/>
            </a:lvl4pPr>
            <a:lvl5pPr marL="1080125" indent="0">
              <a:buNone/>
              <a:defRPr sz="3600"/>
            </a:lvl5pPr>
          </a:lstStyle>
          <a:p>
            <a:pPr lvl="0"/>
            <a:r>
              <a:rPr lang="de-CH" dirty="0"/>
              <a:t>Vielen Dank!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A29DF9F-66C6-4B35-B21D-3F4DE5EDE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3438348"/>
            <a:ext cx="5289550" cy="1800225"/>
          </a:xfrm>
        </p:spPr>
        <p:txBody>
          <a:bodyPr/>
          <a:lstStyle>
            <a:lvl1pPr marL="0" indent="0">
              <a:buNone/>
              <a:defRPr/>
            </a:lvl1pPr>
            <a:lvl2pPr marL="268537" indent="0">
              <a:buNone/>
              <a:defRPr/>
            </a:lvl2pPr>
            <a:lvl3pPr marL="540125" indent="0">
              <a:buNone/>
              <a:defRPr/>
            </a:lvl3pPr>
            <a:lvl4pPr marL="816475" indent="0">
              <a:buNone/>
              <a:defRPr/>
            </a:lvl4pPr>
            <a:lvl5pPr marL="1080125" indent="0">
              <a:buNone/>
              <a:defRPr/>
            </a:lvl5pPr>
          </a:lstStyle>
          <a:p>
            <a:pPr lvl="0"/>
            <a:r>
              <a:rPr lang="de-CH" dirty="0"/>
              <a:t>Pensionskasse des Bundes PUBLICA</a:t>
            </a:r>
          </a:p>
          <a:p>
            <a:pPr lvl="0"/>
            <a:r>
              <a:rPr lang="de-CH" dirty="0" err="1"/>
              <a:t>Eigerstrasse</a:t>
            </a:r>
            <a:r>
              <a:rPr lang="de-CH" dirty="0"/>
              <a:t> 57</a:t>
            </a:r>
          </a:p>
          <a:p>
            <a:pPr lvl="0"/>
            <a:r>
              <a:rPr lang="de-CH" dirty="0"/>
              <a:t>3007 Bern</a:t>
            </a:r>
          </a:p>
        </p:txBody>
      </p:sp>
    </p:spTree>
    <p:extLst>
      <p:ext uri="{BB962C8B-B14F-4D97-AF65-F5344CB8AC3E}">
        <p14:creationId xmlns:p14="http://schemas.microsoft.com/office/powerpoint/2010/main" val="3603386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eingeben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ABFE-567E-4E0E-BE3A-023B61704BB3}" type="datetime1">
              <a:rPr lang="de-CH" smtClean="0"/>
              <a:t>21.03.2024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55AA641-8C96-39DD-DC79-09D338AA84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557338"/>
            <a:ext cx="8913813" cy="459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212334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83B1F390-6848-4B11-BAE1-030F7B0AD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212" y="1557339"/>
            <a:ext cx="7105651" cy="4608512"/>
          </a:xfrm>
          <a:prstGeom prst="rect">
            <a:avLst/>
          </a:prstGeom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59A7AEAB-F510-49FD-8EF7-20AF68C1D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721" y="1557323"/>
            <a:ext cx="3440114" cy="115212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Bereit für die Pensionierung</a:t>
            </a:r>
            <a:endParaRPr lang="de-CH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3B24DEEB-9A57-43D1-9E7A-8A7948EF4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4365104"/>
            <a:ext cx="3432175" cy="184825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8537" indent="0">
              <a:buNone/>
              <a:defRPr/>
            </a:lvl2pPr>
            <a:lvl3pPr marL="540125" indent="0">
              <a:buNone/>
              <a:defRPr/>
            </a:lvl3pPr>
            <a:lvl4pPr marL="816475" indent="0">
              <a:buNone/>
              <a:defRPr/>
            </a:lvl4pPr>
            <a:lvl5pPr marL="1080125" indent="0">
              <a:buNone/>
              <a:defRPr/>
            </a:lvl5pPr>
          </a:lstStyle>
          <a:p>
            <a:r>
              <a:rPr lang="de-CH" dirty="0"/>
              <a:t>Vorname Name</a:t>
            </a:r>
            <a:br>
              <a:rPr lang="de-CH" dirty="0"/>
            </a:br>
            <a:r>
              <a:rPr lang="de-CH" dirty="0"/>
              <a:t>Funktion</a:t>
            </a:r>
          </a:p>
          <a:p>
            <a:r>
              <a:rPr lang="de-CH" dirty="0"/>
              <a:t>PUBLICA</a:t>
            </a:r>
          </a:p>
          <a:p>
            <a:endParaRPr lang="de-CH" dirty="0"/>
          </a:p>
          <a:p>
            <a:r>
              <a:rPr lang="de-CH" dirty="0"/>
              <a:t>Datum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44FEDB0C-585C-4675-802F-CFDE850D97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8" y="2780928"/>
            <a:ext cx="3432175" cy="11521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8537" indent="0">
              <a:buNone/>
              <a:defRPr/>
            </a:lvl2pPr>
            <a:lvl3pPr marL="540125" indent="0">
              <a:buNone/>
              <a:defRPr/>
            </a:lvl3pPr>
            <a:lvl4pPr marL="816475" indent="0">
              <a:buNone/>
              <a:defRPr/>
            </a:lvl4pPr>
            <a:lvl5pPr marL="1080125" indent="0">
              <a:buNone/>
              <a:defRPr/>
            </a:lvl5pPr>
          </a:lstStyle>
          <a:p>
            <a:r>
              <a:rPr lang="de-CH" dirty="0"/>
              <a:t>13.06.2023 / 10:45–12:30 h (Online)</a:t>
            </a:r>
          </a:p>
        </p:txBody>
      </p:sp>
    </p:spTree>
    <p:extLst>
      <p:ext uri="{BB962C8B-B14F-4D97-AF65-F5344CB8AC3E}">
        <p14:creationId xmlns:p14="http://schemas.microsoft.com/office/powerpoint/2010/main" val="15547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2-zeiligem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ABA1BCBC-5760-43D7-B779-0D77E81AC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318" y="1557337"/>
            <a:ext cx="7106545" cy="4608513"/>
          </a:xfrm>
          <a:prstGeom prst="rect">
            <a:avLst/>
          </a:prstGeom>
        </p:spPr>
      </p:pic>
      <p:sp>
        <p:nvSpPr>
          <p:cNvPr id="4" name="Textplatzhalter 8">
            <a:extLst>
              <a:ext uri="{FF2B5EF4-FFF2-40B4-BE49-F238E27FC236}">
                <a16:creationId xmlns:a16="http://schemas.microsoft.com/office/drawing/2014/main" id="{80D51024-7F0D-459B-81C1-DFE3694697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4052770"/>
            <a:ext cx="3432175" cy="216058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8537" indent="0">
              <a:buNone/>
              <a:defRPr/>
            </a:lvl2pPr>
            <a:lvl3pPr marL="540125" indent="0">
              <a:buNone/>
              <a:defRPr/>
            </a:lvl3pPr>
            <a:lvl4pPr marL="816475" indent="0">
              <a:buNone/>
              <a:defRPr/>
            </a:lvl4pPr>
            <a:lvl5pPr marL="1080125" indent="0">
              <a:buNone/>
              <a:defRPr/>
            </a:lvl5pPr>
          </a:lstStyle>
          <a:p>
            <a:r>
              <a:rPr lang="de-CH" dirty="0"/>
              <a:t>Vorname Name</a:t>
            </a:r>
            <a:br>
              <a:rPr lang="de-CH" dirty="0"/>
            </a:br>
            <a:r>
              <a:rPr lang="de-CH" dirty="0"/>
              <a:t>Funktion</a:t>
            </a:r>
          </a:p>
          <a:p>
            <a:r>
              <a:rPr lang="de-CH" dirty="0"/>
              <a:t>PUBLICA</a:t>
            </a:r>
          </a:p>
          <a:p>
            <a:endParaRPr lang="de-CH" dirty="0"/>
          </a:p>
          <a:p>
            <a:r>
              <a:rPr lang="de-CH" dirty="0"/>
              <a:t>Datum</a:t>
            </a: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A2441684-3FAA-4FD9-936E-E17F85CC4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721" y="1557323"/>
            <a:ext cx="3440114" cy="115212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GoLive </a:t>
            </a:r>
            <a:br>
              <a:rPr lang="de-DE" dirty="0"/>
            </a:br>
            <a:r>
              <a:rPr lang="de-DE" dirty="0"/>
              <a:t>Erweiterung</a:t>
            </a:r>
            <a:endParaRPr lang="de-CH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2D69F18A-6CE6-4264-BBF9-5DD988429B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8" y="2780928"/>
            <a:ext cx="3432175" cy="115212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8537" indent="0">
              <a:buNone/>
              <a:defRPr/>
            </a:lvl2pPr>
            <a:lvl3pPr marL="540125" indent="0">
              <a:buNone/>
              <a:defRPr/>
            </a:lvl3pPr>
            <a:lvl4pPr marL="816475" indent="0">
              <a:buNone/>
              <a:defRPr/>
            </a:lvl4pPr>
            <a:lvl5pPr marL="1080125" indent="0">
              <a:buNone/>
              <a:defRPr/>
            </a:lvl5pPr>
          </a:lstStyle>
          <a:p>
            <a:r>
              <a:rPr lang="de-CH" dirty="0" err="1"/>
              <a:t>Arbeitgebendenportal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68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404" y="797176"/>
            <a:ext cx="8905609" cy="39957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eingeben „Agenda“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9403" y="1556792"/>
            <a:ext cx="8905610" cy="4608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de-DE" dirty="0"/>
              <a:t>Thema eingeben - </a:t>
            </a:r>
            <a:r>
              <a:rPr lang="de-DE" dirty="0" err="1"/>
              <a:t>Shift+Enter</a:t>
            </a:r>
            <a:r>
              <a:rPr lang="de-DE" dirty="0"/>
              <a:t> = Zeilenschaltung, Enter = neue Nummer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234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30A3DEC-48F1-43F8-8E5B-C5EB6D97F9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0" y="216000"/>
            <a:ext cx="391829" cy="517334"/>
          </a:xfrm>
          <a:prstGeom prst="rect">
            <a:avLst/>
          </a:prstGeom>
        </p:spPr>
      </p:pic>
      <p:pic>
        <p:nvPicPr>
          <p:cNvPr id="16" name="Bildplatzhalter 16">
            <a:extLst>
              <a:ext uri="{FF2B5EF4-FFF2-40B4-BE49-F238E27FC236}">
                <a16:creationId xmlns:a16="http://schemas.microsoft.com/office/drawing/2014/main" id="{D5AB031C-0F37-4533-9489-F352B4422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11190" y="1469287"/>
            <a:ext cx="1828296" cy="1828296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D1FF2-DE9A-439C-83B2-4D6D589B4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568627"/>
            <a:ext cx="7113588" cy="1572341"/>
          </a:xfrm>
        </p:spPr>
        <p:txBody>
          <a:bodyPr/>
          <a:lstStyle>
            <a:lvl1pPr marL="0" indent="0">
              <a:buNone/>
              <a:defRPr sz="3600"/>
            </a:lvl1pPr>
            <a:lvl2pPr marL="268537" indent="0">
              <a:buNone/>
              <a:defRPr sz="3600"/>
            </a:lvl2pPr>
            <a:lvl3pPr marL="540125" indent="0">
              <a:buNone/>
              <a:defRPr sz="3600"/>
            </a:lvl3pPr>
            <a:lvl4pPr marL="816475" indent="0">
              <a:buNone/>
              <a:defRPr sz="3600"/>
            </a:lvl4pPr>
            <a:lvl5pPr marL="1080125" indent="0">
              <a:buNone/>
              <a:defRPr sz="3600"/>
            </a:lvl5pPr>
          </a:lstStyle>
          <a:p>
            <a:pPr lvl="0"/>
            <a:r>
              <a:rPr lang="de-DE" dirty="0"/>
              <a:t>Zwischenfolie / 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2781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Icon Platzhal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30A3DEC-48F1-43F8-8E5B-C5EB6D97F9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0" y="216000"/>
            <a:ext cx="391829" cy="517334"/>
          </a:xfrm>
          <a:prstGeom prst="rect">
            <a:avLst/>
          </a:prstGeom>
        </p:spPr>
      </p:pic>
      <p:sp>
        <p:nvSpPr>
          <p:cNvPr id="8" name="Bildplatzhalter 5">
            <a:extLst>
              <a:ext uri="{FF2B5EF4-FFF2-40B4-BE49-F238E27FC236}">
                <a16:creationId xmlns:a16="http://schemas.microsoft.com/office/drawing/2014/main" id="{FBE47C9F-C0DC-4ABC-993C-5D2F24375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5460" y="1440894"/>
            <a:ext cx="1800000" cy="1800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CH" dirty="0"/>
              <a:t>Icon durch Klicken einfügen, Pfad s. links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7003B6F-9B4B-44F3-8662-7BD2200C8618}"/>
              </a:ext>
            </a:extLst>
          </p:cNvPr>
          <p:cNvSpPr txBox="1"/>
          <p:nvPr userDrawn="1"/>
        </p:nvSpPr>
        <p:spPr>
          <a:xfrm>
            <a:off x="-3193032" y="0"/>
            <a:ext cx="30963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b="1" dirty="0">
                <a:solidFill>
                  <a:schemeClr val="bg1"/>
                </a:solidFill>
              </a:rPr>
              <a:t>Pfad zu Bilder und Icons </a:t>
            </a:r>
          </a:p>
          <a:p>
            <a:endParaRPr lang="de-CH" sz="1400" dirty="0">
              <a:solidFill>
                <a:schemeClr val="bg1"/>
              </a:solidFill>
            </a:endParaRPr>
          </a:p>
          <a:p>
            <a:r>
              <a:rPr lang="de-CH" sz="1400" dirty="0">
                <a:solidFill>
                  <a:schemeClr val="bg1"/>
                </a:solidFill>
              </a:rPr>
              <a:t>O:\5_STAB\52_UK\Powerpoint 2023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215407A-0F35-4BE1-BC44-274A8D5B44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1568626"/>
            <a:ext cx="7113588" cy="1573200"/>
          </a:xfrm>
        </p:spPr>
        <p:txBody>
          <a:bodyPr/>
          <a:lstStyle>
            <a:lvl1pPr marL="0" indent="0">
              <a:buNone/>
              <a:defRPr sz="3600"/>
            </a:lvl1pPr>
            <a:lvl2pPr marL="268537" indent="0">
              <a:buNone/>
              <a:defRPr sz="3600"/>
            </a:lvl2pPr>
            <a:lvl3pPr marL="540125" indent="0">
              <a:buNone/>
              <a:defRPr sz="3600"/>
            </a:lvl3pPr>
            <a:lvl4pPr marL="816475" indent="0">
              <a:buNone/>
              <a:defRPr sz="3600"/>
            </a:lvl4pPr>
            <a:lvl5pPr marL="1080125" indent="0">
              <a:buNone/>
              <a:defRPr sz="3600"/>
            </a:lvl5pPr>
          </a:lstStyle>
          <a:p>
            <a:pPr lvl="0"/>
            <a:r>
              <a:rPr lang="de-DE" dirty="0"/>
              <a:t>Zwischenfolie / Kapitel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8371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visuelle Pause - mündliche Erläuterung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30A3DEC-48F1-43F8-8E5B-C5EB6D97F9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0" y="216000"/>
            <a:ext cx="391829" cy="517334"/>
          </a:xfrm>
          <a:prstGeom prst="rect">
            <a:avLst/>
          </a:prstGeom>
        </p:spPr>
      </p:pic>
      <p:pic>
        <p:nvPicPr>
          <p:cNvPr id="9" name="Bildplatzhalter 16">
            <a:extLst>
              <a:ext uri="{FF2B5EF4-FFF2-40B4-BE49-F238E27FC236}">
                <a16:creationId xmlns:a16="http://schemas.microsoft.com/office/drawing/2014/main" id="{D34AA3C8-1C82-4058-8965-A63A89BB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7368" y="1281548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 Z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30A3DEC-48F1-43F8-8E5B-C5EB6D97F9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0" y="216000"/>
            <a:ext cx="391829" cy="5173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44CDD8C-5462-452F-86B9-BBE21856D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557338"/>
            <a:ext cx="8913813" cy="1844675"/>
          </a:xfrm>
        </p:spPr>
        <p:txBody>
          <a:bodyPr/>
          <a:lstStyle>
            <a:lvl1pPr marL="0" indent="0">
              <a:buNone/>
              <a:defRPr sz="3600"/>
            </a:lvl1pPr>
            <a:lvl2pPr marL="268537" indent="0">
              <a:buNone/>
              <a:defRPr sz="3600"/>
            </a:lvl2pPr>
            <a:lvl3pPr marL="540125" indent="0">
              <a:buNone/>
              <a:defRPr sz="3600"/>
            </a:lvl3pPr>
            <a:lvl4pPr marL="816475" indent="0">
              <a:buNone/>
              <a:defRPr sz="3600"/>
            </a:lvl4pPr>
            <a:lvl5pPr marL="1080125" indent="0">
              <a:buNone/>
              <a:defRPr sz="3600"/>
            </a:lvl5pPr>
          </a:lstStyle>
          <a:p>
            <a:pPr lvl="0"/>
            <a:r>
              <a:rPr lang="de-DE" dirty="0"/>
              <a:t>Zwischenfolie</a:t>
            </a:r>
            <a:br>
              <a:rPr lang="de-DE" dirty="0"/>
            </a:br>
            <a:r>
              <a:rPr lang="de-DE" dirty="0"/>
              <a:t>Zitat einfügen – max. 3 Zeilen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307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CAD0806-00CB-4A56-889E-E48E733B25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6060" y="259168"/>
            <a:ext cx="1276093" cy="3615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050CB6D-B66A-4907-867F-5B16EB00C098}"/>
              </a:ext>
            </a:extLst>
          </p:cNvPr>
          <p:cNvSpPr txBox="1"/>
          <p:nvPr userDrawn="1"/>
        </p:nvSpPr>
        <p:spPr>
          <a:xfrm>
            <a:off x="-3769096" y="119058"/>
            <a:ext cx="34466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Weitere Folienlayouts über die Schaltfläche „Neue Folie“ in den Registern „Start/Einfügen“.</a:t>
            </a:r>
            <a:endParaRPr lang="de-CH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68" r:id="rId3"/>
    <p:sldLayoutId id="214748366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spc="10" baseline="0">
          <a:solidFill>
            <a:srgbClr val="399DC4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1463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698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6352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698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8" userDrawn="1">
          <p15:clr>
            <a:srgbClr val="F26B43"/>
          </p15:clr>
        </p15:guide>
        <p15:guide id="2" pos="1617" userDrawn="1">
          <p15:clr>
            <a:srgbClr val="F26B43"/>
          </p15:clr>
        </p15:guide>
        <p15:guide id="3" pos="2751" userDrawn="1">
          <p15:clr>
            <a:srgbClr val="F26B43"/>
          </p15:clr>
        </p15:guide>
        <p15:guide id="4" pos="3900" userDrawn="1">
          <p15:clr>
            <a:srgbClr val="F26B43"/>
          </p15:clr>
        </p15:guide>
        <p15:guide id="5" pos="5049" userDrawn="1">
          <p15:clr>
            <a:srgbClr val="F26B43"/>
          </p15:clr>
        </p15:guide>
        <p15:guide id="6" pos="6199" userDrawn="1">
          <p15:clr>
            <a:srgbClr val="F26B43"/>
          </p15:clr>
        </p15:guide>
        <p15:guide id="7" pos="1481" userDrawn="1">
          <p15:clr>
            <a:srgbClr val="F26B43"/>
          </p15:clr>
        </p15:guide>
        <p15:guide id="8" pos="2615" userDrawn="1">
          <p15:clr>
            <a:srgbClr val="F26B43"/>
          </p15:clr>
        </p15:guide>
        <p15:guide id="9" pos="3780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6063" userDrawn="1">
          <p15:clr>
            <a:srgbClr val="F26B43"/>
          </p15:clr>
        </p15:guide>
        <p15:guide id="12" pos="7227" userDrawn="1">
          <p15:clr>
            <a:srgbClr val="F26B43"/>
          </p15:clr>
        </p15:guide>
        <p15:guide id="13" orient="horz" pos="981" userDrawn="1">
          <p15:clr>
            <a:srgbClr val="F26B43"/>
          </p15:clr>
        </p15:guide>
        <p15:guide id="14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9404" y="797176"/>
            <a:ext cx="8905610" cy="3995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4" y="1556792"/>
            <a:ext cx="8905609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9403" y="6368834"/>
            <a:ext cx="8905610" cy="1628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Fusszeile (Register Einfügen &gt; Kopf- und Fusszeile - "Für alle übernehmen")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97841" y="6362450"/>
            <a:ext cx="1248139" cy="1692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CH" dirty="0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B1854CB-C6FB-4B1D-BE79-05365E72502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0" y="216000"/>
            <a:ext cx="391829" cy="5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700" r:id="rId3"/>
    <p:sldLayoutId id="2147483691" r:id="rId4"/>
    <p:sldLayoutId id="2147483692" r:id="rId5"/>
    <p:sldLayoutId id="2147483679" r:id="rId6"/>
    <p:sldLayoutId id="2147483680" r:id="rId7"/>
    <p:sldLayoutId id="2147483695" r:id="rId8"/>
    <p:sldLayoutId id="2147483696" r:id="rId9"/>
    <p:sldLayoutId id="2147483694" r:id="rId10"/>
    <p:sldLayoutId id="2147483685" r:id="rId11"/>
    <p:sldLayoutId id="2147483686" r:id="rId12"/>
    <p:sldLayoutId id="2147483688" r:id="rId13"/>
    <p:sldLayoutId id="2147483689" r:id="rId14"/>
    <p:sldLayoutId id="2147483697" r:id="rId15"/>
    <p:sldLayoutId id="2147483690" r:id="rId16"/>
    <p:sldLayoutId id="2147483693" r:id="rId17"/>
    <p:sldLayoutId id="2147483698" r:id="rId18"/>
    <p:sldLayoutId id="214748370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spc="10" baseline="0">
          <a:solidFill>
            <a:srgbClr val="399DC4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1463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698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6352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698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8" userDrawn="1">
          <p15:clr>
            <a:srgbClr val="F26B43"/>
          </p15:clr>
        </p15:guide>
        <p15:guide id="2" pos="1617" userDrawn="1">
          <p15:clr>
            <a:srgbClr val="F26B43"/>
          </p15:clr>
        </p15:guide>
        <p15:guide id="3" pos="2751" userDrawn="1">
          <p15:clr>
            <a:srgbClr val="F26B43"/>
          </p15:clr>
        </p15:guide>
        <p15:guide id="4" pos="3900" userDrawn="1">
          <p15:clr>
            <a:srgbClr val="F26B43"/>
          </p15:clr>
        </p15:guide>
        <p15:guide id="5" pos="5049" userDrawn="1">
          <p15:clr>
            <a:srgbClr val="F26B43"/>
          </p15:clr>
        </p15:guide>
        <p15:guide id="6" pos="6199" userDrawn="1">
          <p15:clr>
            <a:srgbClr val="F26B43"/>
          </p15:clr>
        </p15:guide>
        <p15:guide id="7" pos="1481" userDrawn="1">
          <p15:clr>
            <a:srgbClr val="F26B43"/>
          </p15:clr>
        </p15:guide>
        <p15:guide id="8" pos="2615" userDrawn="1">
          <p15:clr>
            <a:srgbClr val="F26B43"/>
          </p15:clr>
        </p15:guide>
        <p15:guide id="9" pos="3780" userDrawn="1">
          <p15:clr>
            <a:srgbClr val="F26B43"/>
          </p15:clr>
        </p15:guide>
        <p15:guide id="10" pos="4929" userDrawn="1">
          <p15:clr>
            <a:srgbClr val="F26B43"/>
          </p15:clr>
        </p15:guide>
        <p15:guide id="11" pos="6063" userDrawn="1">
          <p15:clr>
            <a:srgbClr val="F26B43"/>
          </p15:clr>
        </p15:guide>
        <p15:guide id="12" pos="7227" userDrawn="1">
          <p15:clr>
            <a:srgbClr val="F26B43"/>
          </p15:clr>
        </p15:guide>
        <p15:guide id="13" orient="horz" pos="981" userDrawn="1">
          <p15:clr>
            <a:srgbClr val="F26B43"/>
          </p15:clr>
        </p15:guide>
        <p15:guide id="1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8DEC3-CB96-4EBF-BEAF-66CE9F77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Section Avanti</a:t>
            </a:r>
            <a:br>
              <a:rPr lang="fr-FR" dirty="0"/>
            </a:br>
            <a:br>
              <a:rPr lang="fr-FR" dirty="0"/>
            </a:br>
            <a:r>
              <a:rPr lang="fr-FR" sz="2400" dirty="0"/>
              <a:t>Assemblée générale 2024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BD5A36-46A5-4824-AFBF-7DED86153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2200"/>
              </a:lnSpc>
            </a:pPr>
            <a:r>
              <a:rPr lang="fr-FR" dirty="0"/>
              <a:t>Doris Bianchi</a:t>
            </a:r>
          </a:p>
          <a:p>
            <a:pPr>
              <a:lnSpc>
                <a:spcPts val="2200"/>
              </a:lnSpc>
            </a:pPr>
            <a:r>
              <a:rPr lang="fr-FR" sz="1800" b="0" dirty="0"/>
              <a:t>Directrice de PUBLICA</a:t>
            </a:r>
          </a:p>
          <a:p>
            <a:pPr>
              <a:lnSpc>
                <a:spcPts val="2200"/>
              </a:lnSpc>
            </a:pPr>
            <a:endParaRPr lang="de-CH" sz="1800" b="0" dirty="0"/>
          </a:p>
          <a:p>
            <a:pPr>
              <a:lnSpc>
                <a:spcPts val="2200"/>
              </a:lnSpc>
            </a:pPr>
            <a:r>
              <a:rPr lang="fr-FR" sz="1800" b="0" dirty="0"/>
              <a:t>21 mars 2024</a:t>
            </a:r>
          </a:p>
        </p:txBody>
      </p:sp>
    </p:spTree>
    <p:extLst>
      <p:ext uri="{BB962C8B-B14F-4D97-AF65-F5344CB8AC3E}">
        <p14:creationId xmlns:p14="http://schemas.microsoft.com/office/powerpoint/2010/main" val="341597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D8C9F5B-5A1B-4EAD-BEF6-E7611486E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Révisions législatives à venir</a:t>
            </a:r>
          </a:p>
        </p:txBody>
      </p:sp>
    </p:spTree>
    <p:extLst>
      <p:ext uri="{BB962C8B-B14F-4D97-AF65-F5344CB8AC3E}">
        <p14:creationId xmlns:p14="http://schemas.microsoft.com/office/powerpoint/2010/main" val="425601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9F681AC-411D-4FA4-87B1-2AB42DEBDE4D}"/>
              </a:ext>
            </a:extLst>
          </p:cNvPr>
          <p:cNvSpPr txBox="1"/>
          <p:nvPr/>
        </p:nvSpPr>
        <p:spPr>
          <a:xfrm>
            <a:off x="10344472" y="188640"/>
            <a:ext cx="1656184" cy="8640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E0F665-CD07-4614-9E4E-ECADD46C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Réforme LPP: de quoi s’agit-il?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4DA1B7-849F-4646-9473-08310803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11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E1FB7A-9CFC-4132-AAED-E8890F7455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779" y="180000"/>
            <a:ext cx="391829" cy="517334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5888C5-09CE-4D94-9A31-B1EED71F7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4" y="1576499"/>
            <a:ext cx="8905610" cy="460851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399DC4"/>
                </a:solidFill>
              </a:rPr>
              <a:t>Votation populaire </a:t>
            </a:r>
            <a:r>
              <a:rPr lang="fr-FR" dirty="0"/>
              <a:t>probablement en automne 2024</a:t>
            </a:r>
          </a:p>
          <a:p>
            <a:pPr marL="0" indent="0">
              <a:buNone/>
            </a:pPr>
            <a:endParaRPr lang="de-CH" dirty="0">
              <a:solidFill>
                <a:srgbClr val="399DC4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399DC4"/>
                </a:solidFill>
              </a:rPr>
              <a:t>Les réformes LPP ont la vie dure: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FR" dirty="0"/>
              <a:t>2010 Refus de l'abaissement du taux de conversion minimal à 6,4%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FR" dirty="0"/>
              <a:t>2017 Refus de «Prévoyance vieillesse 2020», de l’abaissement du taux de conversion minimal à 6%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FR" dirty="0"/>
              <a:t>2024 Votation référendaire: issue très incertaine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FR" dirty="0"/>
              <a:t>La réforme LPP concerne les prestations minimales obligatoires.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FR" dirty="0"/>
              <a:t>Tout comme les caisses-maladie, les caisses de pensions connaissent une «assurance de base» (prestations minimales obligatoires) et des «assurances complémentaires» (prestations surobligatoires).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FR" dirty="0"/>
              <a:t>PUBLICA fournit en premier lieu des prestations surobligatoires (30% obligatoires; 70% surobligatoires). De ce fait, elle est beaucoup moins concernée par la révision LPP. 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343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151DA-9C9E-475C-9F59-CBE70F1F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de la révision LPP en comparaison avec PUBLICA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D5FE64-673A-48AE-A806-29850DE9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Abaissement du taux de conversion minimal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taux de conversion minimal de la prévoyance professionnelle obligatoire est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abaissé de 6,8 à 6,0%.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Seuil d’entrée</a:t>
            </a:r>
            <a:r>
              <a:rPr kumimoji="0" lang="fr-FR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auparavant de 22 050 francs, désormais de 19 845 francs.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solidFill>
                  <a:srgbClr val="000000"/>
                </a:solidFill>
                <a:latin typeface="Arial" panose="020B0604020202020204"/>
              </a:rPr>
              <a:t>Déduction de coordination </a:t>
            </a:r>
            <a:r>
              <a:rPr lang="fr-FR" dirty="0">
                <a:solidFill>
                  <a:srgbClr val="000000"/>
                </a:solidFill>
                <a:latin typeface="Arial" panose="020B0604020202020204"/>
              </a:rPr>
              <a:t>auparavant de 25 725 francs, désormais de 20% du salaire assuré.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rgbClr val="000000"/>
                </a:solidFill>
                <a:latin typeface="Arial" panose="020B0604020202020204"/>
              </a:rPr>
              <a:t>Le gain assuré correspond dorénavant à 80% du salaire (pour les salaires jusqu’à 88 200 francs/année).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CH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C50B76-DBAB-4F58-9510-651207A7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12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41DA9AA-3DE9-4D58-874D-81634C31A5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1250" y="1556792"/>
            <a:ext cx="5377358" cy="4608512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b="1" dirty="0"/>
              <a:t>taux de conversion réglementaire</a:t>
            </a:r>
            <a:r>
              <a:rPr lang="fr-FR" dirty="0"/>
              <a:t> à l’âge de référence de 65 ans s’élève à 5,09%.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fr-FR" dirty="0"/>
              <a:t>PUBLICA (Caisse de prévoyance Confédération) ne connaît </a:t>
            </a:r>
            <a:r>
              <a:rPr lang="fr-FR" b="1" dirty="0"/>
              <a:t>pas de seuil d'entrée</a:t>
            </a:r>
            <a:r>
              <a:rPr lang="fr-FR" dirty="0"/>
              <a:t>.</a:t>
            </a:r>
          </a:p>
          <a:p>
            <a:endParaRPr lang="de-CH" b="1" dirty="0"/>
          </a:p>
          <a:p>
            <a:r>
              <a:rPr lang="fr-FR" dirty="0"/>
              <a:t>Chez PUBLICA, la </a:t>
            </a:r>
            <a:r>
              <a:rPr lang="fr-FR" b="1" dirty="0"/>
              <a:t>déduction de coordination correspond à 30% du salaire</a:t>
            </a:r>
            <a:r>
              <a:rPr lang="fr-FR" dirty="0"/>
              <a:t>, mais au plus à la déduction de coordination selon la LPP. En cas de travail à temps partiel, la déduction de coordination est pondérée par le taux d'occupation. </a:t>
            </a:r>
          </a:p>
        </p:txBody>
      </p:sp>
    </p:spTree>
    <p:extLst>
      <p:ext uri="{BB962C8B-B14F-4D97-AF65-F5344CB8AC3E}">
        <p14:creationId xmlns:p14="http://schemas.microsoft.com/office/powerpoint/2010/main" val="168392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151DA-9C9E-475C-9F59-CBE70F1F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de la révision LPP en comparaison avec PUBLICA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C50B76-DBAB-4F58-9510-651207A7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1100" b="0" i="0" u="none" strike="noStrike" kern="1200" cap="none" spc="0" normalizeH="0" baseline="0" noProof="0" smtClean="0">
                <a:ln>
                  <a:noFill/>
                </a:ln>
                <a:solidFill>
                  <a:srgbClr val="B4B4B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100" b="0" i="0" u="none" strike="noStrike" kern="1200" cap="none" spc="0" normalizeH="0" baseline="0" noProof="0" dirty="0">
              <a:ln>
                <a:noFill/>
              </a:ln>
              <a:solidFill>
                <a:srgbClr val="B4B4B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B5DF2800-1900-4DDD-987F-0B5E0F100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81282"/>
              </p:ext>
            </p:extLst>
          </p:nvPr>
        </p:nvGraphicFramePr>
        <p:xfrm>
          <a:off x="719402" y="1557338"/>
          <a:ext cx="10726578" cy="4608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5619">
                  <a:extLst>
                    <a:ext uri="{9D8B030D-6E8A-4147-A177-3AD203B41FA5}">
                      <a16:colId xmlns:a16="http://schemas.microsoft.com/office/drawing/2014/main" val="191400530"/>
                    </a:ext>
                  </a:extLst>
                </a:gridCol>
                <a:gridCol w="2660899">
                  <a:extLst>
                    <a:ext uri="{9D8B030D-6E8A-4147-A177-3AD203B41FA5}">
                      <a16:colId xmlns:a16="http://schemas.microsoft.com/office/drawing/2014/main" val="299334631"/>
                    </a:ext>
                  </a:extLst>
                </a:gridCol>
                <a:gridCol w="2174210">
                  <a:extLst>
                    <a:ext uri="{9D8B030D-6E8A-4147-A177-3AD203B41FA5}">
                      <a16:colId xmlns:a16="http://schemas.microsoft.com/office/drawing/2014/main" val="2720532567"/>
                    </a:ext>
                  </a:extLst>
                </a:gridCol>
                <a:gridCol w="1870009">
                  <a:extLst>
                    <a:ext uri="{9D8B030D-6E8A-4147-A177-3AD203B41FA5}">
                      <a16:colId xmlns:a16="http://schemas.microsoft.com/office/drawing/2014/main" val="123448864"/>
                    </a:ext>
                  </a:extLst>
                </a:gridCol>
                <a:gridCol w="1480424">
                  <a:extLst>
                    <a:ext uri="{9D8B030D-6E8A-4147-A177-3AD203B41FA5}">
                      <a16:colId xmlns:a16="http://schemas.microsoft.com/office/drawing/2014/main" val="1537964308"/>
                    </a:ext>
                  </a:extLst>
                </a:gridCol>
                <a:gridCol w="545417">
                  <a:extLst>
                    <a:ext uri="{9D8B030D-6E8A-4147-A177-3AD203B41FA5}">
                      <a16:colId xmlns:a16="http://schemas.microsoft.com/office/drawing/2014/main" val="3731353968"/>
                    </a:ext>
                  </a:extLst>
                </a:gridCol>
              </a:tblGrid>
              <a:tr h="1461236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Bonifications de vieillesse </a:t>
                      </a:r>
                    </a:p>
                    <a:p>
                      <a:r>
                        <a:rPr lang="fr-FR" dirty="0"/>
                        <a:t>Ordre en vigueur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Bonifications de vieillesse</a:t>
                      </a:r>
                    </a:p>
                    <a:p>
                      <a:r>
                        <a:rPr lang="fr-FR" dirty="0"/>
                        <a:t> LPP 21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399DC4"/>
                          </a:solidFill>
                        </a:rPr>
                        <a:t>Bonifications de vieillesse</a:t>
                      </a:r>
                    </a:p>
                    <a:p>
                      <a:r>
                        <a:rPr lang="fr-FR" dirty="0">
                          <a:solidFill>
                            <a:srgbClr val="399DC4"/>
                          </a:solidFill>
                        </a:rPr>
                        <a:t>Plan standard PUBLICA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FR">
                          <a:solidFill>
                            <a:srgbClr val="399DC4"/>
                          </a:solidFill>
                        </a:rPr>
                        <a:t>Bonifications de vieillesse Plan standard PUBLICA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67445"/>
                  </a:ext>
                </a:extLst>
              </a:tr>
              <a:tr h="786819">
                <a:tc>
                  <a:txBody>
                    <a:bodyPr/>
                    <a:lstStyle/>
                    <a:p>
                      <a:r>
                        <a:rPr lang="fr-FR" dirty="0"/>
                        <a:t>25-34 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7,00%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25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22-34 ans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12,75%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20527"/>
                  </a:ext>
                </a:extLst>
              </a:tr>
              <a:tr h="786819">
                <a:tc>
                  <a:txBody>
                    <a:bodyPr/>
                    <a:lstStyle/>
                    <a:p>
                      <a:r>
                        <a:rPr lang="fr-FR" dirty="0"/>
                        <a:t>35-44 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35-44 ans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16,25%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7221"/>
                  </a:ext>
                </a:extLst>
              </a:tr>
              <a:tr h="786819">
                <a:tc>
                  <a:txBody>
                    <a:bodyPr/>
                    <a:lstStyle/>
                    <a:p>
                      <a:r>
                        <a:rPr lang="fr-FR" dirty="0"/>
                        <a:t>45-54 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15,00%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fr-FR" dirty="0"/>
                        <a:t>14,00%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45-54 ans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26,00%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580067"/>
                  </a:ext>
                </a:extLst>
              </a:tr>
              <a:tr h="786819">
                <a:tc>
                  <a:txBody>
                    <a:bodyPr/>
                    <a:lstStyle/>
                    <a:p>
                      <a:r>
                        <a:rPr lang="fr-FR" dirty="0"/>
                        <a:t>55-65 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18,00%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55-65 ans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34,25%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9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06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A0636-DD54-4C72-A1F9-AAFFD016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28611"/>
            <a:ext cx="9657974" cy="806666"/>
          </a:xfrm>
        </p:spPr>
        <p:txBody>
          <a:bodyPr/>
          <a:lstStyle/>
          <a:p>
            <a:r>
              <a:rPr lang="fr-FR" dirty="0"/>
              <a:t>Beaucoup plus important pour PUBLICA:</a:t>
            </a:r>
            <a:br>
              <a:rPr lang="fr-FR" dirty="0"/>
            </a:br>
            <a:r>
              <a:rPr lang="fr-FR" b="1" dirty="0"/>
              <a:t>adaptation du taux de conversion sur la base de l’adaptation de l’âge de référence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7B722D-3E1B-492D-B7F6-405300D4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14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9B6231-93B8-4CD4-A1B9-4975E9038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de-CH" dirty="0">
              <a:cs typeface="Arial"/>
            </a:endParaRPr>
          </a:p>
          <a:p>
            <a:endParaRPr lang="de-CH" dirty="0">
              <a:cs typeface="Arial"/>
            </a:endParaRPr>
          </a:p>
          <a:p>
            <a:endParaRPr lang="de-CH" dirty="0">
              <a:cs typeface="Arial"/>
            </a:endParaRPr>
          </a:p>
          <a:p>
            <a:endParaRPr lang="de-CH" dirty="0">
              <a:cs typeface="Arial"/>
            </a:endParaRPr>
          </a:p>
          <a:p>
            <a:endParaRPr lang="de-CH" dirty="0">
              <a:cs typeface="Arial"/>
            </a:endParaRPr>
          </a:p>
          <a:p>
            <a:endParaRPr lang="de-CH" dirty="0">
              <a:cs typeface="Arial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ABA298F8-42A0-4355-9983-C77104BE1F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513A06E7-36D5-425E-B9DE-BCD94146F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40631"/>
              </p:ext>
            </p:extLst>
          </p:nvPr>
        </p:nvGraphicFramePr>
        <p:xfrm>
          <a:off x="711201" y="1559991"/>
          <a:ext cx="5289550" cy="4998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61265">
                  <a:extLst>
                    <a:ext uri="{9D8B030D-6E8A-4147-A177-3AD203B41FA5}">
                      <a16:colId xmlns:a16="http://schemas.microsoft.com/office/drawing/2014/main" val="3952527293"/>
                    </a:ext>
                  </a:extLst>
                </a:gridCol>
                <a:gridCol w="813534">
                  <a:extLst>
                    <a:ext uri="{9D8B030D-6E8A-4147-A177-3AD203B41FA5}">
                      <a16:colId xmlns:a16="http://schemas.microsoft.com/office/drawing/2014/main" val="3817070712"/>
                    </a:ext>
                  </a:extLst>
                </a:gridCol>
                <a:gridCol w="3714751">
                  <a:extLst>
                    <a:ext uri="{9D8B030D-6E8A-4147-A177-3AD203B41FA5}">
                      <a16:colId xmlns:a16="http://schemas.microsoft.com/office/drawing/2014/main" val="1334323210"/>
                    </a:ext>
                  </a:extLst>
                </a:gridCol>
              </a:tblGrid>
              <a:tr h="443819">
                <a:tc>
                  <a:txBody>
                    <a:bodyPr/>
                    <a:lstStyle/>
                    <a:p>
                      <a:r>
                        <a:rPr lang="fr-FR" dirty="0"/>
                        <a:t>Âge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Femmes nées en 1963 et plus âgées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948798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61814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026076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26493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83636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129324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4,90%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05992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accent4"/>
                          </a:solidFill>
                        </a:rPr>
                        <a:t>5,09%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875763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65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5,09%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5,09%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75790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71267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107638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34430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66016"/>
                  </a:ext>
                </a:extLst>
              </a:tr>
              <a:tr h="257133">
                <a:tc>
                  <a:txBody>
                    <a:bodyPr/>
                    <a:lstStyle/>
                    <a:p>
                      <a:r>
                        <a:rPr lang="fr-FR" sz="16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5,96%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58590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4FB4DF05-0DA6-417D-BE29-F9CFCC9DBEAB}"/>
              </a:ext>
            </a:extLst>
          </p:cNvPr>
          <p:cNvSpPr txBox="1"/>
          <p:nvPr/>
        </p:nvSpPr>
        <p:spPr>
          <a:xfrm>
            <a:off x="6248400" y="5808452"/>
            <a:ext cx="3874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dirty="0"/>
              <a:t>Garantie des droits acquis pour les années de naissance 1961-1963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7012D1C-BB13-4883-9216-4755750E2FE1}"/>
              </a:ext>
            </a:extLst>
          </p:cNvPr>
          <p:cNvSpPr txBox="1"/>
          <p:nvPr/>
        </p:nvSpPr>
        <p:spPr>
          <a:xfrm>
            <a:off x="6191251" y="1816894"/>
            <a:ext cx="38740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dirty="0"/>
              <a:t>Valable à partir du 1</a:t>
            </a:r>
            <a:r>
              <a:rPr lang="fr-FR" baseline="30000" dirty="0"/>
              <a:t>er</a:t>
            </a:r>
            <a:r>
              <a:rPr lang="fr-FR" dirty="0"/>
              <a:t> janvier 2025</a:t>
            </a:r>
          </a:p>
        </p:txBody>
      </p:sp>
    </p:spTree>
    <p:extLst>
      <p:ext uri="{BB962C8B-B14F-4D97-AF65-F5344CB8AC3E}">
        <p14:creationId xmlns:p14="http://schemas.microsoft.com/office/powerpoint/2010/main" val="9401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DA6B8-2FB1-42B4-8D82-B8C06FB9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Beaucoup plus important pour PUBLICA:</a:t>
            </a:r>
            <a:br>
              <a:rPr lang="fr-FR" dirty="0"/>
            </a:br>
            <a:r>
              <a:rPr lang="fr-FR" dirty="0"/>
              <a:t>révision de la loi sur le personnel de la Confédération et de la loi relative à PUBLICA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B8C1A7-8914-4622-B1E6-B4A882BC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15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5E4A14-6158-4BC5-8BBF-115A6EF44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Message attendu en été 2024.</a:t>
            </a:r>
          </a:p>
          <a:p>
            <a:endParaRPr lang="de-CH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FR" dirty="0"/>
              <a:t>La demande de PUBLICA concernant le désenchevêtrement de l’administration fédérale et le renforcement de la gestion paritaire ne sera vraisemblablement pas retenue.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fr-FR" dirty="0"/>
              <a:t>Statu quo concernant les possibilités d’adaptation des rentes.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705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DA6B8-2FB1-42B4-8D82-B8C06FB9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Beaucoup plus important pour PUBLICA:</a:t>
            </a:r>
            <a:br>
              <a:rPr lang="fr-FR" dirty="0"/>
            </a:br>
            <a:r>
              <a:rPr lang="fr-FR" dirty="0"/>
              <a:t>postulat Nantermod/Bauer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B8C1A7-8914-4622-B1E6-B4A882BC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1100" b="0" i="0" u="none" strike="noStrike" kern="1200" cap="none" spc="0" normalizeH="0" baseline="0" noProof="0" smtClean="0">
                <a:ln>
                  <a:noFill/>
                </a:ln>
                <a:solidFill>
                  <a:srgbClr val="B4B4B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CH" sz="1100" b="0" i="0" u="none" strike="noStrike" kern="1200" cap="none" spc="0" normalizeH="0" baseline="0" noProof="0" dirty="0">
              <a:ln>
                <a:noFill/>
              </a:ln>
              <a:solidFill>
                <a:srgbClr val="B4B4B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5E4A14-6158-4BC5-8BBF-115A6EF44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F99D9D-E3E3-4CDB-896B-1F46D790475D}"/>
              </a:ext>
            </a:extLst>
          </p:cNvPr>
          <p:cNvSpPr txBox="1"/>
          <p:nvPr/>
        </p:nvSpPr>
        <p:spPr>
          <a:xfrm>
            <a:off x="623392" y="4561998"/>
            <a:ext cx="105131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/>
          </a:p>
          <a:p>
            <a:r>
              <a:rPr lang="fr-FR" dirty="0"/>
              <a:t>Le Conseil fédéral doit présenter en été 2024 un rapport sur les conditions de travail à la Confédération en comparaison avec le marché du travail privé.</a:t>
            </a:r>
          </a:p>
          <a:p>
            <a:r>
              <a:rPr lang="fr-FR" dirty="0"/>
              <a:t> =&gt; les prestations de la Caisse fédérale de pensions PUBLICA sont également analysées:</a:t>
            </a:r>
          </a:p>
          <a:p>
            <a:r>
              <a:rPr lang="fr-FR" dirty="0"/>
              <a:t>      pression politique pour réduire les prestations.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A724A8-5642-451B-A721-EDEA62401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05552"/>
            <a:ext cx="6264696" cy="30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9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F9EE222-1BD2-45F8-A22E-FABD6BAD10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10A870-CE0B-4573-8765-EBFB167F1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Des questions? </a:t>
            </a:r>
          </a:p>
        </p:txBody>
      </p:sp>
    </p:spTree>
    <p:extLst>
      <p:ext uri="{BB962C8B-B14F-4D97-AF65-F5344CB8AC3E}">
        <p14:creationId xmlns:p14="http://schemas.microsoft.com/office/powerpoint/2010/main" val="156313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509D98-29DB-4394-B76D-2F750BE660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Merci!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DBDBF8-2E30-489F-B4DF-B92857A344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Caisse </a:t>
            </a:r>
            <a:r>
              <a:rPr lang="de-CH" dirty="0" err="1"/>
              <a:t>fédérale</a:t>
            </a:r>
            <a:r>
              <a:rPr lang="de-CH" dirty="0"/>
              <a:t> de </a:t>
            </a:r>
            <a:r>
              <a:rPr lang="de-CH" dirty="0" err="1"/>
              <a:t>pensions</a:t>
            </a:r>
            <a:r>
              <a:rPr lang="de-CH" dirty="0"/>
              <a:t> PUBLICA</a:t>
            </a:r>
          </a:p>
          <a:p>
            <a:r>
              <a:rPr lang="de-CH" dirty="0"/>
              <a:t>Eigerstrasse 57</a:t>
            </a:r>
          </a:p>
          <a:p>
            <a:r>
              <a:rPr lang="de-CH" dirty="0"/>
              <a:t>3007 Berne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57931013-6CA3-4D37-A16D-D4BBCC02E0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9072B-E83A-D999-D664-AF07C047330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0" dirty="0">
                <a:latin typeface="+mn-lt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28F451-66D4-68BF-B5F2-DC47C41CE87A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Exercice 2023</a:t>
            </a:r>
          </a:p>
          <a:p>
            <a:r>
              <a:rPr lang="fr-FR" dirty="0"/>
              <a:t>Adaptation des rentes chez PUBLICA </a:t>
            </a:r>
          </a:p>
          <a:p>
            <a:r>
              <a:rPr lang="fr-FR" dirty="0"/>
              <a:t>Révisions législatives à venir</a:t>
            </a:r>
          </a:p>
          <a:p>
            <a:r>
              <a:rPr lang="fr-FR" dirty="0"/>
              <a:t>Questions et discussion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098048-6E11-C9DA-24F0-4A55FAEA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42AD375-037F-43D0-B059-5172DA06796A}" type="slidenum">
              <a:rPr lang="de-CH" smtClean="0"/>
              <a:t>2</a:t>
            </a:fld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B2FFEE-27D6-4F52-9851-969F4D4AA8F1}"/>
              </a:ext>
            </a:extLst>
          </p:cNvPr>
          <p:cNvSpPr txBox="1"/>
          <p:nvPr/>
        </p:nvSpPr>
        <p:spPr>
          <a:xfrm>
            <a:off x="10272464" y="188640"/>
            <a:ext cx="1800200" cy="6480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4B7E2F-F501-4247-A83B-72520429B7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779" y="232554"/>
            <a:ext cx="391829" cy="5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DE59B2-85D6-41D4-9F7A-20457C2E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 2023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D58093-5012-4903-8AFF-103A7F670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9D5A692-8AFB-4DD3-8A7A-1C686B1B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3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3544BB-7FA6-47AA-A811-FC02D7C1E268}"/>
              </a:ext>
            </a:extLst>
          </p:cNvPr>
          <p:cNvSpPr/>
          <p:nvPr/>
        </p:nvSpPr>
        <p:spPr>
          <a:xfrm>
            <a:off x="719403" y="1556792"/>
            <a:ext cx="3216357" cy="1872208"/>
          </a:xfrm>
          <a:prstGeom prst="rect">
            <a:avLst/>
          </a:prstGeom>
          <a:solidFill>
            <a:schemeClr val="accent1"/>
          </a:solidFill>
          <a:ln>
            <a:solidFill>
              <a:srgbClr val="39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 68 928 </a:t>
            </a:r>
          </a:p>
          <a:p>
            <a:pPr algn="ctr"/>
            <a:r>
              <a:rPr lang="fr-FR" dirty="0"/>
              <a:t>Nombre de personnes assurées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CCCC53-A2A1-44D4-B2FC-13AF922D81B4}"/>
              </a:ext>
            </a:extLst>
          </p:cNvPr>
          <p:cNvSpPr/>
          <p:nvPr/>
        </p:nvSpPr>
        <p:spPr>
          <a:xfrm>
            <a:off x="695332" y="3581400"/>
            <a:ext cx="3216357" cy="1872208"/>
          </a:xfrm>
          <a:prstGeom prst="rect">
            <a:avLst/>
          </a:prstGeom>
          <a:solidFill>
            <a:schemeClr val="accent1"/>
          </a:solidFill>
          <a:ln>
            <a:solidFill>
              <a:srgbClr val="39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41 847</a:t>
            </a:r>
          </a:p>
          <a:p>
            <a:pPr algn="ctr"/>
            <a:r>
              <a:rPr lang="fr-FR" dirty="0"/>
              <a:t> Nombre de bénéficiaires de rente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8DDA370-7671-40C6-B522-95733D10C7F3}"/>
              </a:ext>
            </a:extLst>
          </p:cNvPr>
          <p:cNvSpPr/>
          <p:nvPr/>
        </p:nvSpPr>
        <p:spPr>
          <a:xfrm>
            <a:off x="4367213" y="3581400"/>
            <a:ext cx="3216357" cy="1872208"/>
          </a:xfrm>
          <a:prstGeom prst="rect">
            <a:avLst/>
          </a:prstGeom>
          <a:solidFill>
            <a:schemeClr val="accent1"/>
          </a:solidFill>
          <a:ln>
            <a:solidFill>
              <a:srgbClr val="39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98,3%</a:t>
            </a:r>
          </a:p>
          <a:p>
            <a:pPr algn="ctr"/>
            <a:r>
              <a:rPr lang="fr-FR" dirty="0"/>
              <a:t> Degré de couverture réglementaire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3895FBE-3985-4D02-A358-62B86C8C8352}"/>
              </a:ext>
            </a:extLst>
          </p:cNvPr>
          <p:cNvSpPr/>
          <p:nvPr/>
        </p:nvSpPr>
        <p:spPr>
          <a:xfrm>
            <a:off x="4367213" y="1569423"/>
            <a:ext cx="3216357" cy="1872208"/>
          </a:xfrm>
          <a:prstGeom prst="rect">
            <a:avLst/>
          </a:prstGeom>
          <a:solidFill>
            <a:schemeClr val="accent1"/>
          </a:solidFill>
          <a:ln>
            <a:solidFill>
              <a:srgbClr val="39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CHF 40,5 mia</a:t>
            </a:r>
          </a:p>
          <a:p>
            <a:pPr algn="ctr"/>
            <a:r>
              <a:rPr lang="fr-FR" dirty="0"/>
              <a:t> Somme au bilan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A343141-A24F-4A3E-9CFA-982F81BC9DEE}"/>
              </a:ext>
            </a:extLst>
          </p:cNvPr>
          <p:cNvSpPr/>
          <p:nvPr/>
        </p:nvSpPr>
        <p:spPr>
          <a:xfrm>
            <a:off x="8008809" y="3581400"/>
            <a:ext cx="3216357" cy="1872208"/>
          </a:xfrm>
          <a:prstGeom prst="rect">
            <a:avLst/>
          </a:prstGeom>
          <a:solidFill>
            <a:schemeClr val="accent1"/>
          </a:solidFill>
          <a:ln>
            <a:solidFill>
              <a:srgbClr val="39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CHF 32 714</a:t>
            </a:r>
          </a:p>
          <a:p>
            <a:pPr algn="ctr"/>
            <a:r>
              <a:rPr lang="fr-FR" dirty="0"/>
              <a:t> Valeur médiane de la rente de vieillesse par personne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D54FE88-ECAA-4D37-897F-AE0ED0EBD9C9}"/>
              </a:ext>
            </a:extLst>
          </p:cNvPr>
          <p:cNvSpPr/>
          <p:nvPr/>
        </p:nvSpPr>
        <p:spPr>
          <a:xfrm>
            <a:off x="8016834" y="1553115"/>
            <a:ext cx="3216357" cy="1872208"/>
          </a:xfrm>
          <a:prstGeom prst="rect">
            <a:avLst/>
          </a:prstGeom>
          <a:solidFill>
            <a:schemeClr val="accent1"/>
          </a:solidFill>
          <a:ln>
            <a:solidFill>
              <a:srgbClr val="399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3,9%</a:t>
            </a:r>
          </a:p>
          <a:p>
            <a:pPr algn="ctr"/>
            <a:r>
              <a:rPr lang="fr-FR" dirty="0"/>
              <a:t>Performance nette de la fortune placée</a:t>
            </a:r>
          </a:p>
        </p:txBody>
      </p:sp>
    </p:spTree>
    <p:extLst>
      <p:ext uri="{BB962C8B-B14F-4D97-AF65-F5344CB8AC3E}">
        <p14:creationId xmlns:p14="http://schemas.microsoft.com/office/powerpoint/2010/main" val="56014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7EB515D-CE0C-4048-B5FD-43667705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4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DD0A88-B543-442F-B97E-B6D4D453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chiffres intéressants - rémunération 2023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C25132-A842-496B-BBA4-5014EAB23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FB03CF2-7D67-4BFE-AB65-2398EEDA1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02518"/>
              </p:ext>
            </p:extLst>
          </p:nvPr>
        </p:nvGraphicFramePr>
        <p:xfrm>
          <a:off x="719404" y="1577538"/>
          <a:ext cx="5559474" cy="4608513"/>
        </p:xfrm>
        <a:graphic>
          <a:graphicData uri="http://schemas.openxmlformats.org/drawingml/2006/table">
            <a:tbl>
              <a:tblPr/>
              <a:tblGrid>
                <a:gridCol w="1853158">
                  <a:extLst>
                    <a:ext uri="{9D8B030D-6E8A-4147-A177-3AD203B41FA5}">
                      <a16:colId xmlns:a16="http://schemas.microsoft.com/office/drawing/2014/main" val="4209017325"/>
                    </a:ext>
                  </a:extLst>
                </a:gridCol>
                <a:gridCol w="1853158">
                  <a:extLst>
                    <a:ext uri="{9D8B030D-6E8A-4147-A177-3AD203B41FA5}">
                      <a16:colId xmlns:a16="http://schemas.microsoft.com/office/drawing/2014/main" val="3842664526"/>
                    </a:ext>
                  </a:extLst>
                </a:gridCol>
                <a:gridCol w="1853158">
                  <a:extLst>
                    <a:ext uri="{9D8B030D-6E8A-4147-A177-3AD203B41FA5}">
                      <a16:colId xmlns:a16="http://schemas.microsoft.com/office/drawing/2014/main" val="3500359368"/>
                    </a:ext>
                  </a:extLst>
                </a:gridCol>
              </a:tblGrid>
              <a:tr h="95096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>
                          <a:solidFill>
                            <a:srgbClr val="2C2C2C"/>
                          </a:solidFill>
                          <a:effectLst/>
                        </a:rPr>
                        <a:t>Caisse de prévoyance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>
                          <a:solidFill>
                            <a:srgbClr val="2C2C2C"/>
                          </a:solidFill>
                          <a:effectLst/>
                        </a:rPr>
                        <a:t>Rémunération des avoirs de vieillesse en 2023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>
                          <a:solidFill>
                            <a:srgbClr val="2C2C2C"/>
                          </a:solidFill>
                          <a:effectLst/>
                        </a:rPr>
                        <a:t>Rémunération en cas de sortie </a:t>
                      </a:r>
                      <a:br>
                        <a:rPr lang="fr-FR" sz="1400" b="1" dirty="0">
                          <a:solidFill>
                            <a:srgbClr val="2C2C2C"/>
                          </a:solidFill>
                          <a:effectLst/>
                        </a:rPr>
                      </a:br>
                      <a:r>
                        <a:rPr lang="fr-FR" sz="1400" b="1" dirty="0">
                          <a:solidFill>
                            <a:srgbClr val="2C2C2C"/>
                          </a:solidFill>
                          <a:effectLst/>
                        </a:rPr>
                        <a:t>en cours d’année 2024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940298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Confédération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27113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Domaine des EPF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71248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Organisations affiliées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58572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IPI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893310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ASR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0,00%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60369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Swissmedic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1,50%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91840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FINMA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40283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IFSN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21875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Siège de PUBLICA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1414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MNS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1,25%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59150"/>
                  </a:ext>
                </a:extLst>
              </a:tr>
              <a:tr h="29260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METAS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1,00%</a:t>
                      </a:r>
                    </a:p>
                  </a:txBody>
                  <a:tcPr marL="73151" marR="73151" marT="36575" marB="36575">
                    <a:lnL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565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4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7EB515D-CE0C-4048-B5FD-43667705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5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DD0A88-B543-442F-B97E-B6D4D453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chiffres intéressants - tendance aux retraits de capital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C25132-A842-496B-BBA4-5014EAB23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A3353D-74F4-45FC-82BB-A8C457F3FB7C}"/>
              </a:ext>
            </a:extLst>
          </p:cNvPr>
          <p:cNvSpPr txBox="1"/>
          <p:nvPr/>
        </p:nvSpPr>
        <p:spPr>
          <a:xfrm>
            <a:off x="2649265" y="1557338"/>
            <a:ext cx="753683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dirty="0"/>
              <a:t>La part des personnes qui perçoivent </a:t>
            </a:r>
            <a:r>
              <a:rPr lang="fr-FR" b="1" dirty="0"/>
              <a:t>une partie</a:t>
            </a:r>
            <a:r>
              <a:rPr lang="fr-FR" dirty="0"/>
              <a:t> de leur avoir de vieillesse sous forme de capital au moment de la retraite </a:t>
            </a:r>
            <a:r>
              <a:rPr lang="fr-FR" b="1" dirty="0"/>
              <a:t>a augmenté de 33%</a:t>
            </a:r>
            <a:r>
              <a:rPr lang="fr-FR" dirty="0"/>
              <a:t> </a:t>
            </a:r>
            <a:r>
              <a:rPr lang="fr-FR" b="1" dirty="0"/>
              <a:t>en 2013 </a:t>
            </a:r>
            <a:r>
              <a:rPr lang="fr-FR" dirty="0"/>
              <a:t>à</a:t>
            </a:r>
            <a:r>
              <a:rPr lang="fr-FR" b="1" dirty="0"/>
              <a:t> 52% en 2022</a:t>
            </a:r>
            <a:r>
              <a:rPr lang="fr-FR" dirty="0"/>
              <a:t>.  </a:t>
            </a:r>
          </a:p>
          <a:p>
            <a:pPr algn="l"/>
            <a:endParaRPr lang="de-CH" dirty="0"/>
          </a:p>
          <a:p>
            <a:pPr algn="l"/>
            <a:r>
              <a:rPr lang="fr-FR" dirty="0"/>
              <a:t>La part des personnes qui retirent </a:t>
            </a:r>
            <a:r>
              <a:rPr lang="fr-FR" b="1" dirty="0"/>
              <a:t>la totalité de leur capital de prévoyance</a:t>
            </a:r>
            <a:r>
              <a:rPr lang="fr-FR" dirty="0"/>
              <a:t> sous forme de capital </a:t>
            </a:r>
            <a:r>
              <a:rPr lang="fr-FR" b="1" dirty="0"/>
              <a:t>est passée de 5% en 2013 </a:t>
            </a:r>
            <a:r>
              <a:rPr lang="fr-FR" dirty="0"/>
              <a:t>à</a:t>
            </a:r>
            <a:r>
              <a:rPr lang="fr-FR" b="1" dirty="0"/>
              <a:t> 21% en 2022</a:t>
            </a:r>
            <a:r>
              <a:rPr lang="fr-FR" dirty="0"/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F7B055-11CC-4EC4-8856-097452521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404" y="1580847"/>
            <a:ext cx="1632129" cy="16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3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FBF4B2-8D18-495E-B5F7-3226C9B28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Augmentation des rentes - deux possibilités</a:t>
            </a:r>
          </a:p>
        </p:txBody>
      </p:sp>
    </p:spTree>
    <p:extLst>
      <p:ext uri="{BB962C8B-B14F-4D97-AF65-F5344CB8AC3E}">
        <p14:creationId xmlns:p14="http://schemas.microsoft.com/office/powerpoint/2010/main" val="282364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519E5-57CA-43EA-BDD9-1C4CF7AC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Adaptation des rentes chez PUBLICA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A94CE-EDBB-428B-A8E0-28B724CA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fr-FR" dirty="0"/>
              <a:t>La rente de vieillesse est garantie à vie. </a:t>
            </a:r>
          </a:p>
          <a:p>
            <a:pPr marL="268537" lvl="1" indent="0">
              <a:buNone/>
            </a:pPr>
            <a:r>
              <a:rPr lang="fr-FR" dirty="0"/>
              <a:t>=&gt; Même en cas de découvert, il n’y a pas de réduction des rentes en cours.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fr-FR" dirty="0"/>
              <a:t>Les adaptations au renchérissement sur les rentes de vieillesse accordées ne sont pas réglées automatiquement comme dans l’AVS. </a:t>
            </a:r>
          </a:p>
          <a:p>
            <a:pPr>
              <a:buFont typeface="Symbol" panose="05050102010706020507" pitchFamily="18" charset="2"/>
              <a:buChar char="-"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fr-FR" dirty="0"/>
              <a:t>Il y a deux possibilités d’adaptation des rentes: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587C54-7CD3-430B-8BE4-C91A495B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036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519E5-57CA-43EA-BDD9-1C4CF7AC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Compensation ordinaire du renchérissement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A94CE-EDBB-428B-A8E0-28B724CA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Contrairement au 1</a:t>
            </a:r>
            <a:r>
              <a:rPr lang="fr-FR" baseline="30000" dirty="0"/>
              <a:t>er</a:t>
            </a:r>
            <a:r>
              <a:rPr lang="fr-FR" dirty="0"/>
              <a:t> pilier (AVS), l'adaptation à l’évolution des prix n’est pas réglementée automatiquement dans la prévoyance professionnelle (2</a:t>
            </a:r>
            <a:r>
              <a:rPr lang="fr-FR" baseline="30000" dirty="0"/>
              <a:t>e</a:t>
            </a:r>
            <a:r>
              <a:rPr lang="fr-FR" dirty="0"/>
              <a:t> pilier). L'adaptation se fait en fonction des possibilités financières de la caisse de pensions.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FR" dirty="0"/>
              <a:t>Dans la prévoyance professionnelle, </a:t>
            </a:r>
            <a:r>
              <a:rPr lang="fr-FR" b="1" dirty="0"/>
              <a:t>les membres des organes paritaires décident chaque année</a:t>
            </a:r>
            <a:r>
              <a:rPr lang="fr-FR" dirty="0"/>
              <a:t> si et comment les rentes de vieillesse doivent être adaptées au renchérissement. Cette décision est toujours prise au quatrième trimestre sur la base des chiffres clés et des valeurs indicatives suivants: 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FR" dirty="0"/>
              <a:t>Le </a:t>
            </a:r>
            <a:r>
              <a:rPr lang="fr-FR" b="1" dirty="0"/>
              <a:t>degré de couverture doit dépasser 100 pour cent</a:t>
            </a:r>
            <a:r>
              <a:rPr lang="fr-FR" dirty="0"/>
              <a:t>. Un degré de couverture supérieur à 100 pour cent ne signifie toutefois pas encore que la caisse de pensions peut distribuer de l’argent.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FR" dirty="0"/>
              <a:t>Le deuxième chiffre clé essentiel est le </a:t>
            </a:r>
            <a:r>
              <a:rPr lang="fr-FR" b="1" dirty="0"/>
              <a:t>montant de la réserve</a:t>
            </a:r>
            <a:r>
              <a:rPr lang="fr-FR" dirty="0"/>
              <a:t> </a:t>
            </a:r>
            <a:r>
              <a:rPr lang="fr-FR" b="1" dirty="0"/>
              <a:t>de fluctuation de valeur</a:t>
            </a:r>
            <a:r>
              <a:rPr lang="fr-FR" dirty="0"/>
              <a:t>. Conformément à la </a:t>
            </a:r>
            <a:r>
              <a:rPr lang="fr-FR" b="1" dirty="0"/>
              <a:t>loi sur le personnel de la Confédération LPers</a:t>
            </a:r>
            <a:r>
              <a:rPr lang="fr-FR" dirty="0"/>
              <a:t>, elle doit s’élever </a:t>
            </a:r>
            <a:r>
              <a:rPr lang="fr-FR" b="1" dirty="0"/>
              <a:t>à 15</a:t>
            </a:r>
            <a:r>
              <a:rPr lang="fr-FR" dirty="0"/>
              <a:t> </a:t>
            </a:r>
            <a:r>
              <a:rPr lang="fr-FR" b="1" dirty="0"/>
              <a:t>pour cent</a:t>
            </a:r>
            <a:r>
              <a:rPr lang="fr-FR" dirty="0"/>
              <a:t> avant que les rentes ne soient adaptées au renchérissement. </a:t>
            </a:r>
          </a:p>
          <a:p>
            <a:pPr marL="0" indent="0">
              <a:buNone/>
            </a:pPr>
            <a:endParaRPr lang="de-CH" dirty="0"/>
          </a:p>
          <a:p>
            <a:pPr marL="342900" indent="-342900">
              <a:buAutoNum type="arabicPeriod"/>
            </a:pPr>
            <a:endParaRPr lang="de-CH" dirty="0"/>
          </a:p>
          <a:p>
            <a:pPr marL="342900" indent="-342900">
              <a:buAutoNum type="arabicPeriod"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587C54-7CD3-430B-8BE4-C91A495B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843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519E5-57CA-43EA-BDD9-1C4CF7AC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70" y="836712"/>
            <a:ext cx="8905610" cy="399579"/>
          </a:xfrm>
        </p:spPr>
        <p:txBody>
          <a:bodyPr/>
          <a:lstStyle/>
          <a:p>
            <a:r>
              <a:rPr lang="fr-FR" dirty="0"/>
              <a:t>Compensation extraordinaire du renchérissement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A94CE-EDBB-428B-A8E0-28B724CA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compensations extraordinaires du renchérissement ne sont pas financées par des fonds de prévoyance, mais par des apports des employeurs.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FR" dirty="0"/>
              <a:t>Les employeurs ou le Conseil fédéral statuent sur la compensation extraordinaire du renchérissement.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fr-FR" dirty="0"/>
              <a:t>En tant qu'employeur de l’administration fédérale, le Conseil fédéral est libre de verser à ses anciens membres du personnel un </a:t>
            </a:r>
            <a:r>
              <a:rPr lang="fr-FR" b="1" dirty="0"/>
              <a:t>renchérissement extraordinaire sur les rentes de vieillesse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342900" indent="-342900">
              <a:buAutoNum type="arabicPeriod"/>
            </a:pPr>
            <a:endParaRPr lang="de-CH" dirty="0"/>
          </a:p>
          <a:p>
            <a:pPr marL="342900" indent="-342900">
              <a:buAutoNum type="arabicPeriod"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587C54-7CD3-430B-8BE4-C91A495B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9258185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A Titelfolien">
  <a:themeElements>
    <a:clrScheme name="4 farben">
      <a:dk1>
        <a:srgbClr val="000000"/>
      </a:dk1>
      <a:lt1>
        <a:srgbClr val="FFFFFF"/>
      </a:lt1>
      <a:dk2>
        <a:srgbClr val="274C64"/>
      </a:dk2>
      <a:lt2>
        <a:srgbClr val="B4B4B4"/>
      </a:lt2>
      <a:accent1>
        <a:srgbClr val="399DC4"/>
      </a:accent1>
      <a:accent2>
        <a:srgbClr val="4D855A"/>
      </a:accent2>
      <a:accent3>
        <a:srgbClr val="E8B590"/>
      </a:accent3>
      <a:accent4>
        <a:srgbClr val="CD7380"/>
      </a:accent4>
      <a:accent5>
        <a:srgbClr val="74BAD6"/>
      </a:accent5>
      <a:accent6>
        <a:srgbClr val="82AA8B"/>
      </a:accent6>
      <a:hlink>
        <a:srgbClr val="399DC4"/>
      </a:hlink>
      <a:folHlink>
        <a:srgbClr val="274C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PUBLICA-Grün 100%">
      <a:srgbClr val="4D855A"/>
    </a:custClr>
    <a:custClr name="PUBLICA-Grün 90%">
      <a:srgbClr val="5B8F67"/>
    </a:custClr>
    <a:custClr name="PUBLICA-Grün 80%">
      <a:srgbClr val="699974"/>
    </a:custClr>
    <a:custClr name="PUBLICA-Grün 70%">
      <a:srgbClr val="77A281"/>
    </a:custClr>
    <a:custClr name="PUBLICA-Grün 60%">
      <a:srgbClr val="86AC8F"/>
    </a:custClr>
    <a:custClr name="PUBLICA-Grün 50%">
      <a:srgbClr val="94B69C"/>
    </a:custClr>
    <a:custClr name="PUBLICA-Grün 40%">
      <a:srgbClr val="A2C0A9"/>
    </a:custClr>
    <a:custClr name="PUBLICA-Grün 30%">
      <a:srgbClr val="B0C9B6"/>
    </a:custClr>
    <a:custClr name="PUBLICA-Grün 20%">
      <a:srgbClr val="BFD3C4"/>
    </a:custClr>
    <a:custClr name="PUBLICA-Grün 10%">
      <a:srgbClr val="CDDDD1"/>
    </a:custClr>
    <a:custClr name="PUBLICA-Blau 100%">
      <a:srgbClr val="399DC4"/>
    </a:custClr>
    <a:custClr name="PUBLICA-Blau 90%">
      <a:srgbClr val="4CA7CA"/>
    </a:custClr>
    <a:custClr name="PUBLICA-Blau 80%">
      <a:srgbClr val="61B1D0"/>
    </a:custClr>
    <a:custClr name="PUBLICA-Blau 70%">
      <a:srgbClr val="74BAD6"/>
    </a:custClr>
    <a:custClr name="PUBLICA-Blau 60%">
      <a:srgbClr val="88C4DC"/>
    </a:custClr>
    <a:custClr name="PUBLICA-Blau 50%">
      <a:srgbClr val="9CCEE1"/>
    </a:custClr>
    <a:custClr name="PUBLICA-Blau 40%">
      <a:srgbClr val="B0D8E7"/>
    </a:custClr>
    <a:custClr name="PUBLICA-Blau 30%">
      <a:srgbClr val="C3E1ED"/>
    </a:custClr>
    <a:custClr name="PUBLICA-Blau 20%">
      <a:srgbClr val="D7EBF3"/>
    </a:custClr>
    <a:custClr name="PUBLICA-Blau 10%">
      <a:srgbClr val="EBF5F9"/>
    </a:custClr>
  </a:custClrLst>
  <a:extLst>
    <a:ext uri="{05A4C25C-085E-4340-85A3-A5531E510DB2}">
      <thm15:themeFamily xmlns:thm15="http://schemas.microsoft.com/office/thememl/2012/main" name="Präsentationsvorlage_PUBLICA_DE 13_11_2023.potx" id="{1B4A8128-1FE1-4B17-8BA9-7C88EB4F7B99}" vid="{B3CF891D-AADF-4DC0-B127-761F14A92826}"/>
    </a:ext>
  </a:extLst>
</a:theme>
</file>

<file path=ppt/theme/theme2.xml><?xml version="1.0" encoding="utf-8"?>
<a:theme xmlns:a="http://schemas.openxmlformats.org/drawingml/2006/main" name="PUBLICA Inhaltsfolien">
  <a:themeElements>
    <a:clrScheme name="4 farben">
      <a:dk1>
        <a:srgbClr val="000000"/>
      </a:dk1>
      <a:lt1>
        <a:srgbClr val="FFFFFF"/>
      </a:lt1>
      <a:dk2>
        <a:srgbClr val="274C64"/>
      </a:dk2>
      <a:lt2>
        <a:srgbClr val="B4B4B4"/>
      </a:lt2>
      <a:accent1>
        <a:srgbClr val="399DC4"/>
      </a:accent1>
      <a:accent2>
        <a:srgbClr val="4D855A"/>
      </a:accent2>
      <a:accent3>
        <a:srgbClr val="E8B590"/>
      </a:accent3>
      <a:accent4>
        <a:srgbClr val="CD7380"/>
      </a:accent4>
      <a:accent5>
        <a:srgbClr val="74BAD6"/>
      </a:accent5>
      <a:accent6>
        <a:srgbClr val="82AA8B"/>
      </a:accent6>
      <a:hlink>
        <a:srgbClr val="399DC4"/>
      </a:hlink>
      <a:folHlink>
        <a:srgbClr val="274C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bg2"/>
            </a:solidFill>
          </a:defRPr>
        </a:defPPr>
      </a:lstStyle>
    </a:txDef>
  </a:objectDefaults>
  <a:extraClrSchemeLst/>
  <a:custClrLst>
    <a:custClr name="PUBLICA-Grün 100%">
      <a:srgbClr val="4D855A"/>
    </a:custClr>
    <a:custClr name="PUBLICA-Grün 90%">
      <a:srgbClr val="5B8F67"/>
    </a:custClr>
    <a:custClr name="PUBLICA-Grün 80%">
      <a:srgbClr val="699974"/>
    </a:custClr>
    <a:custClr name="PUBLICA-Grün 70%">
      <a:srgbClr val="77A281"/>
    </a:custClr>
    <a:custClr name="PUBLICA-Grün 60%">
      <a:srgbClr val="86AC8F"/>
    </a:custClr>
    <a:custClr name="PUBLICA-Grün 50%">
      <a:srgbClr val="94B69C"/>
    </a:custClr>
    <a:custClr name="PUBLICA-Grün 40%">
      <a:srgbClr val="A2C0A9"/>
    </a:custClr>
    <a:custClr name="PUBLICA-Grün 30%">
      <a:srgbClr val="B0C9B6"/>
    </a:custClr>
    <a:custClr name="PUBLICA-Grün 20%">
      <a:srgbClr val="BFD3C4"/>
    </a:custClr>
    <a:custClr name="PUBLICA-Grün 10%">
      <a:srgbClr val="CDDDD1"/>
    </a:custClr>
    <a:custClr name="PUBLICA-Blau 100%">
      <a:srgbClr val="399DC4"/>
    </a:custClr>
    <a:custClr name="PUBLICA-Blau 90%">
      <a:srgbClr val="4CA7CA"/>
    </a:custClr>
    <a:custClr name="PUBLICA-Blau 80%">
      <a:srgbClr val="61B1D0"/>
    </a:custClr>
    <a:custClr name="PUBLICA-Blau 70%">
      <a:srgbClr val="74BAD6"/>
    </a:custClr>
    <a:custClr name="PUBLICA-Blau 60%">
      <a:srgbClr val="88C4DC"/>
    </a:custClr>
    <a:custClr name="PUBLICA-Blau 50%">
      <a:srgbClr val="9CCEE1"/>
    </a:custClr>
    <a:custClr name="PUBLICA-Blau 40%">
      <a:srgbClr val="B0D8E7"/>
    </a:custClr>
    <a:custClr name="PUBLICA-Blau 30%">
      <a:srgbClr val="C3E1ED"/>
    </a:custClr>
    <a:custClr name="PUBLICA-Blau 20%">
      <a:srgbClr val="D7EBF3"/>
    </a:custClr>
    <a:custClr name="PUBLICA-Blau 10%">
      <a:srgbClr val="EBF5F9"/>
    </a:custClr>
  </a:custClrLst>
  <a:extLst>
    <a:ext uri="{05A4C25C-085E-4340-85A3-A5531E510DB2}">
      <thm15:themeFamily xmlns:thm15="http://schemas.microsoft.com/office/thememl/2012/main" name="Präsentationsvorlage_PUBLICA_DE 13_11_2023.potx" id="{1B4A8128-1FE1-4B17-8BA9-7C88EB4F7B99}" vid="{7D11A0BC-5C3D-4533-A762-6D81896B03C3}"/>
    </a:ext>
  </a:extLst>
</a:theme>
</file>

<file path=ppt/theme/theme3.xml><?xml version="1.0" encoding="utf-8"?>
<a:theme xmlns:a="http://schemas.openxmlformats.org/drawingml/2006/main" name="Office Theme">
  <a:themeElements>
    <a:clrScheme name="PUBLICA">
      <a:dk1>
        <a:sysClr val="windowText" lastClr="000000"/>
      </a:dk1>
      <a:lt1>
        <a:sysClr val="window" lastClr="FFFFFF"/>
      </a:lt1>
      <a:dk2>
        <a:srgbClr val="008BB3"/>
      </a:dk2>
      <a:lt2>
        <a:srgbClr val="B4B4B4"/>
      </a:lt2>
      <a:accent1>
        <a:srgbClr val="FD4F57"/>
      </a:accent1>
      <a:accent2>
        <a:srgbClr val="00AA8F"/>
      </a:accent2>
      <a:accent3>
        <a:srgbClr val="FFE000"/>
      </a:accent3>
      <a:accent4>
        <a:srgbClr val="7859B1"/>
      </a:accent4>
      <a:accent5>
        <a:srgbClr val="FCA9DC"/>
      </a:accent5>
      <a:accent6>
        <a:srgbClr val="FF6C2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PUBLICA">
      <a:dk1>
        <a:sysClr val="windowText" lastClr="000000"/>
      </a:dk1>
      <a:lt1>
        <a:sysClr val="window" lastClr="FFFFFF"/>
      </a:lt1>
      <a:dk2>
        <a:srgbClr val="008BB3"/>
      </a:dk2>
      <a:lt2>
        <a:srgbClr val="B4B4B4"/>
      </a:lt2>
      <a:accent1>
        <a:srgbClr val="FD4F57"/>
      </a:accent1>
      <a:accent2>
        <a:srgbClr val="00AA8F"/>
      </a:accent2>
      <a:accent3>
        <a:srgbClr val="FFE000"/>
      </a:accent3>
      <a:accent4>
        <a:srgbClr val="7859B1"/>
      </a:accent4>
      <a:accent5>
        <a:srgbClr val="FCA9DC"/>
      </a:accent5>
      <a:accent6>
        <a:srgbClr val="FF6C2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328D62C29B43448C2C1CCC5F04935A" ma:contentTypeVersion="16" ma:contentTypeDescription="Ein neues Dokument erstellen." ma:contentTypeScope="" ma:versionID="c408d455cf1bd9bb13f37d4e9d05515f">
  <xsd:schema xmlns:xsd="http://www.w3.org/2001/XMLSchema" xmlns:xs="http://www.w3.org/2001/XMLSchema" xmlns:p="http://schemas.microsoft.com/office/2006/metadata/properties" xmlns:ns2="a1528acb-b70a-445a-8738-265666335bd8" xmlns:ns3="3fd1803d-3ec9-4c85-a57a-294aa338e5cd" targetNamespace="http://schemas.microsoft.com/office/2006/metadata/properties" ma:root="true" ma:fieldsID="c4f54645c9ff965ded930efdb16dbfc2" ns2:_="" ns3:_="">
    <xsd:import namespace="a1528acb-b70a-445a-8738-265666335bd8"/>
    <xsd:import namespace="3fd1803d-3ec9-4c85-a57a-294aa338e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28acb-b70a-445a-8738-265666335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5915746-8732-4eea-b68b-bbf7e4d9b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803d-3ec9-4c85-a57a-294aa338e5c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fe2968-fac1-4dc4-903a-000a5e5d4fa1}" ma:internalName="TaxCatchAll" ma:showField="CatchAllData" ma:web="3fd1803d-3ec9-4c85-a57a-294aa338e5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f:fields xmlns:f="http://schemas.fabasoft.com/folio/2007/fields" catsources="">
  <f:record>
    <f:field ref="doc_FSCFOLIO_1_1001_FieldDocumentNumber" text=""/>
    <f:field ref="doc_FSCFOLIO_1_1001_FieldSubject" text="" edit="true"/>
    <f:field ref="FSCFOLIO_1_1001_SignaturesFldCtx_FSCFOLIO_1_1001_FieldLastSignature" text=""/>
    <f:field ref="FSCFOLIO_1_1001_SignaturesFldCtx_FSCFOLIO_1_1001_FieldLastSignatureBy" text=""/>
    <f:field ref="FSCFOLIO_1_1001_SignaturesFldCtx_FSCFOLIO_1_1001_FieldLastSignatureAt" date="" text=""/>
    <f:field ref="FSCFOLIO_1_1001_SignaturesFldCtx_FSCFOLIO_1_1001_FieldLastSignatureRemark" text=""/>
    <f:field ref="FSCFOLIO_1_1001_FieldCurrentUser" text="Priska Flach"/>
    <f:field ref="FSCFOLIO_1_1001_FieldCurrentDate" text="21.03.2024 10:47"/>
    <f:field ref="objvalidfrom" date="" text="" edit="true"/>
    <f:field ref="objvalidto" date="" text="" edit="true"/>
    <f:field ref="FSCFOLIO_1_1001_FieldReleasedVersionDate" text=""/>
    <f:field ref="FSCFOLIO_1_1001_FieldReleasedVersionNr" text=""/>
    <f:field ref="CCAPRECONFIG_15_1001_Objektname" text="2024.03.21_Sektion_Avanti_Rentenentwicklung__PUBLICA,_Zukunft_Renten,_Rentenreform_FR_bid" edit="true"/>
    <f:field ref="CHPRECONFIG_1_1001_Objektname" text="2024.03.21_Sektion_Avanti_Rentenentwicklung__PUBLICA,_Zukunft_Renten,_Rentenreform_FR_bid" edit="true"/>
    <f:field ref="objname" text="2024.03.21_Sektion_Avanti_Rentenentwicklung__PUBLICA,_Zukunft_Renten,_Rentenreform_FR_bid" edit="true"/>
    <f:field ref="objsubject" text="" edit="true"/>
    <f:field ref="objcreatedby" text="Vuilleumier-Cuendet , Catherine"/>
    <f:field ref="objcreatedat" date="2024-03-21T09:56:08" text="21.03.2024 09:56:08"/>
    <f:field ref="objchangedby" text="Flach, Priska"/>
    <f:field ref="objmodifiedat" date="2024-03-21T10:47:31" text="21.03.2024 10:47:31"/>
  </f:record>
  <f:display text="Serienbrief">
    <f:field ref="doc_FSCFOLIO_1_1001_FieldDocumentNumber" text="Dokument Nummer"/>
    <f:field ref="doc_FSCFOLIO_1_1001_FieldSubject" text="Betreff"/>
  </f:display>
  <f:display text="Unterschriften">
    <f:field ref="FSCFOLIO_1_1001_SignaturesFldCtx_FSCFOLIO_1_1001_FieldLastSignature" text="Letzte Unterschrift"/>
    <f:field ref="FSCFOLIO_1_1001_SignaturesFldCtx_FSCFOLIO_1_1001_FieldLastSignatureBy" text="Letzte Unterschrift von"/>
    <f:field ref="FSCFOLIO_1_1001_SignaturesFldCtx_FSCFOLIO_1_1001_FieldLastSignatureAt" text="Letzte Unterschrift am/um"/>
    <f:field ref="FSCFOLIO_1_1001_SignaturesFldCtx_FSCFOLIO_1_1001_FieldLastSignatureRemark" text="Bemerkung der letzten Unterschrift"/>
  </f:display>
  <f:display text="Allgemein">
    <f:field ref="FSCFOLIO_1_1001_FieldCurrentUser" text="Aktueller Benutzer"/>
    <f:field ref="FSCFOLIO_1_1001_FieldCurrentDate" text="Aktueller Zeitpunkt"/>
    <f:field ref="objvalidfrom" text="Gültig ab" dateonly="true"/>
    <f:field ref="objvalidto" text="Gültig bis" dateonly="true"/>
    <f:field ref="FSCFOLIO_1_1001_FieldReleasedVersionDate" text="Freigegebene Version vom"/>
    <f:field ref="FSCFOLIO_1_1001_FieldReleasedVersionNr" text="Freigegebene Versionsnummer"/>
    <f:field ref="CCAPRECONFIG_15_1001_Objektname" text="Objektname"/>
    <f:field ref="CHPRECONFIG_1_1001_Objektname" text="Objektname"/>
    <f:field ref="objname" text="Name"/>
    <f:field ref="objsubject" text="Betreff (einzeilig)"/>
    <f:field ref="objcreatedby" text="Erzeugt von"/>
    <f:field ref="objcreatedat" text="Erzeugt am/um"/>
    <f:field ref="objchangedby" text="Letzte Änderung von"/>
    <f:field ref="objmodifiedat" text="Letzte Änderung am/um"/>
  </f:display>
</f:field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528acb-b70a-445a-8738-265666335bd8">
      <Terms xmlns="http://schemas.microsoft.com/office/infopath/2007/PartnerControls"/>
    </lcf76f155ced4ddcb4097134ff3c332f>
    <TaxCatchAll xmlns="3fd1803d-3ec9-4c85-a57a-294aa338e5cd" xsi:nil="true"/>
  </documentManagement>
</p:properties>
</file>

<file path=customXml/itemProps1.xml><?xml version="1.0" encoding="utf-8"?>
<ds:datastoreItem xmlns:ds="http://schemas.openxmlformats.org/officeDocument/2006/customXml" ds:itemID="{6B9B7A9A-7DB4-4927-8F45-690A90273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28acb-b70a-445a-8738-265666335bd8"/>
    <ds:schemaRef ds:uri="3fd1803d-3ec9-4c85-a57a-294aa338e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customXml/itemProps3.xml><?xml version="1.0" encoding="utf-8"?>
<ds:datastoreItem xmlns:ds="http://schemas.openxmlformats.org/officeDocument/2006/customXml" ds:itemID="{39E8D503-9196-4B00-8396-D5C9979D0F5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03FC686-3274-476F-8DE0-B2D8934168F1}">
  <ds:schemaRefs>
    <ds:schemaRef ds:uri="http://schemas.microsoft.com/office/2006/metadata/properties"/>
    <ds:schemaRef ds:uri="http://schemas.microsoft.com/office/2006/documentManagement/types"/>
    <ds:schemaRef ds:uri="a1528acb-b70a-445a-8738-265666335bd8"/>
    <ds:schemaRef ds:uri="http://purl.org/dc/terms/"/>
    <ds:schemaRef ds:uri="http://schemas.openxmlformats.org/package/2006/metadata/core-properties"/>
    <ds:schemaRef ds:uri="3fd1803d-3ec9-4c85-a57a-294aa338e5cd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1192</Words>
  <Application>Microsoft Office PowerPoint</Application>
  <PresentationFormat>Breitbild</PresentationFormat>
  <Paragraphs>237</Paragraphs>
  <Slides>18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Symbol</vt:lpstr>
      <vt:lpstr>PUBLICA Titelfolien</vt:lpstr>
      <vt:lpstr>PUBLICA Inhaltsfolien</vt:lpstr>
      <vt:lpstr>Section Avanti  Assemblée générale 2024  </vt:lpstr>
      <vt:lpstr>Agenda</vt:lpstr>
      <vt:lpstr>Exercice 2023</vt:lpstr>
      <vt:lpstr>Autres chiffres intéressants - rémunération 2023</vt:lpstr>
      <vt:lpstr>Autres chiffres intéressants - tendance aux retraits de capital</vt:lpstr>
      <vt:lpstr>PowerPoint-Präsentation</vt:lpstr>
      <vt:lpstr>Adaptation des rentes chez PUBLICA</vt:lpstr>
      <vt:lpstr>Compensation ordinaire du renchérissement</vt:lpstr>
      <vt:lpstr>Compensation extraordinaire du renchérissement</vt:lpstr>
      <vt:lpstr>PowerPoint-Präsentation</vt:lpstr>
      <vt:lpstr>Réforme LPP: de quoi s’agit-il? </vt:lpstr>
      <vt:lpstr>Contenu de la révision LPP en comparaison avec PUBLICA</vt:lpstr>
      <vt:lpstr>Contenu de la révision LPP en comparaison avec PUBLICA</vt:lpstr>
      <vt:lpstr>Beaucoup plus important pour PUBLICA: adaptation du taux de conversion sur la base de l’adaptation de l’âge de référence </vt:lpstr>
      <vt:lpstr>Beaucoup plus important pour PUBLICA: révision de la loi sur le personnel de la Confédération et de la loi relative à PUBLICA</vt:lpstr>
      <vt:lpstr>Beaucoup plus important pour PUBLICA: postulat Nantermod/Bauer</vt:lpstr>
      <vt:lpstr>PowerPoint-Präsentation</vt:lpstr>
      <vt:lpstr>PowerPoint-Präsentation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im neuen Design</dc:title>
  <dc:creator>Bruni-Steigmeier Esther PUBLICA</dc:creator>
  <cp:lastModifiedBy>Strollo Antonia-Jacqueline BAK</cp:lastModifiedBy>
  <cp:revision>79</cp:revision>
  <cp:lastPrinted>2021-11-15T12:35:22Z</cp:lastPrinted>
  <dcterms:created xsi:type="dcterms:W3CDTF">2023-11-16T09:16:56Z</dcterms:created>
  <dcterms:modified xsi:type="dcterms:W3CDTF">2024-03-21T10:35:42Z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0x010100F7328D62C29B43448C2C1CCC5F04935A</vt:lpwstr>
  </property>
  <property fmtid="{D5CDD505-2E9C-101B-9397-08002B2CF9AE}" pid="3" name="MediaServiceImageTags">
    <vt:lpwstr/>
  </property>
  <property fmtid="{D5CDD505-2E9C-101B-9397-08002B2CF9AE}" pid="4" name="FSC#COOELAK@1.1001:Subject">
    <vt:lpwstr/>
  </property>
  <property fmtid="{D5CDD505-2E9C-101B-9397-08002B2CF9AE}" pid="5" name="FSC#COOELAK@1.1001:FileReference">
    <vt:lpwstr>3719-2024</vt:lpwstr>
  </property>
  <property fmtid="{D5CDD505-2E9C-101B-9397-08002B2CF9AE}" pid="6" name="FSC#COOELAK@1.1001:FileRefYear">
    <vt:lpwstr>2024</vt:lpwstr>
  </property>
  <property fmtid="{D5CDD505-2E9C-101B-9397-08002B2CF9AE}" pid="7" name="FSC#COOELAK@1.1001:FileRefOrdinal">
    <vt:lpwstr>3719</vt:lpwstr>
  </property>
  <property fmtid="{D5CDD505-2E9C-101B-9397-08002B2CF9AE}" pid="8" name="FSC#COOELAK@1.1001:FileRefOU">
    <vt:lpwstr>Dir</vt:lpwstr>
  </property>
  <property fmtid="{D5CDD505-2E9C-101B-9397-08002B2CF9AE}" pid="9" name="FSC#COOELAK@1.1001:Organization">
    <vt:lpwstr/>
  </property>
  <property fmtid="{D5CDD505-2E9C-101B-9397-08002B2CF9AE}" pid="10" name="FSC#COOELAK@1.1001:Owner">
    <vt:lpwstr>Catherine Vuilleumier-Cuendet </vt:lpwstr>
  </property>
  <property fmtid="{D5CDD505-2E9C-101B-9397-08002B2CF9AE}" pid="11" name="FSC#COOELAK@1.1001:OwnerExtension">
    <vt:lpwstr/>
  </property>
  <property fmtid="{D5CDD505-2E9C-101B-9397-08002B2CF9AE}" pid="12" name="FSC#COOELAK@1.1001:OwnerFaxExtension">
    <vt:lpwstr/>
  </property>
  <property fmtid="{D5CDD505-2E9C-101B-9397-08002B2CF9AE}" pid="13" name="FSC#COOELAK@1.1001:DispatchedBy">
    <vt:lpwstr/>
  </property>
  <property fmtid="{D5CDD505-2E9C-101B-9397-08002B2CF9AE}" pid="14" name="FSC#COOELAK@1.1001:DispatchedAt">
    <vt:lpwstr/>
  </property>
  <property fmtid="{D5CDD505-2E9C-101B-9397-08002B2CF9AE}" pid="15" name="FSC#COOELAK@1.1001:ApprovedBy">
    <vt:lpwstr/>
  </property>
  <property fmtid="{D5CDD505-2E9C-101B-9397-08002B2CF9AE}" pid="16" name="FSC#COOELAK@1.1001:ApprovedAt">
    <vt:lpwstr/>
  </property>
  <property fmtid="{D5CDD505-2E9C-101B-9397-08002B2CF9AE}" pid="17" name="FSC#COOELAK@1.1001:Department">
    <vt:lpwstr>UK (Unternehmenskommunikation)</vt:lpwstr>
  </property>
  <property fmtid="{D5CDD505-2E9C-101B-9397-08002B2CF9AE}" pid="18" name="FSC#COOELAK@1.1001:CreatedAt">
    <vt:lpwstr>21.03.2024</vt:lpwstr>
  </property>
  <property fmtid="{D5CDD505-2E9C-101B-9397-08002B2CF9AE}" pid="19" name="FSC#COOELAK@1.1001:OU">
    <vt:lpwstr>UK (Unternehmenskommunikation)</vt:lpwstr>
  </property>
  <property fmtid="{D5CDD505-2E9C-101B-9397-08002B2CF9AE}" pid="20" name="FSC#COOELAK@1.1001:Priority">
    <vt:lpwstr> ()</vt:lpwstr>
  </property>
  <property fmtid="{D5CDD505-2E9C-101B-9397-08002B2CF9AE}" pid="21" name="FSC#COOELAK@1.1001:ObjBarCode">
    <vt:lpwstr>*COO.2022.100.4.7622905*</vt:lpwstr>
  </property>
  <property fmtid="{D5CDD505-2E9C-101B-9397-08002B2CF9AE}" pid="22" name="FSC#COOELAK@1.1001:RefBarCode">
    <vt:lpwstr/>
  </property>
  <property fmtid="{D5CDD505-2E9C-101B-9397-08002B2CF9AE}" pid="23" name="FSC#COOELAK@1.1001:FileRefBarCode">
    <vt:lpwstr>*3719-2024*</vt:lpwstr>
  </property>
  <property fmtid="{D5CDD505-2E9C-101B-9397-08002B2CF9AE}" pid="24" name="FSC#COOELAK@1.1001:ExternalRef">
    <vt:lpwstr/>
  </property>
  <property fmtid="{D5CDD505-2E9C-101B-9397-08002B2CF9AE}" pid="25" name="FSC#COOELAK@1.1001:IncomingNumber">
    <vt:lpwstr/>
  </property>
  <property fmtid="{D5CDD505-2E9C-101B-9397-08002B2CF9AE}" pid="26" name="FSC#COOELAK@1.1001:IncomingSubject">
    <vt:lpwstr/>
  </property>
  <property fmtid="{D5CDD505-2E9C-101B-9397-08002B2CF9AE}" pid="27" name="FSC#COOELAK@1.1001:ProcessResponsible">
    <vt:lpwstr>Rychen, Beatrice</vt:lpwstr>
  </property>
  <property fmtid="{D5CDD505-2E9C-101B-9397-08002B2CF9AE}" pid="28" name="FSC#COOELAK@1.1001:ProcessResponsiblePhone">
    <vt:lpwstr>0049 58 467 35 79</vt:lpwstr>
  </property>
  <property fmtid="{D5CDD505-2E9C-101B-9397-08002B2CF9AE}" pid="29" name="FSC#COOELAK@1.1001:ProcessResponsibleMail">
    <vt:lpwstr>beatrice.rychen@publica.ch</vt:lpwstr>
  </property>
  <property fmtid="{D5CDD505-2E9C-101B-9397-08002B2CF9AE}" pid="30" name="FSC#COOELAK@1.1001:ProcessResponsibleFax">
    <vt:lpwstr/>
  </property>
  <property fmtid="{D5CDD505-2E9C-101B-9397-08002B2CF9AE}" pid="31" name="FSC#COOELAK@1.1001:ApproverFirstName">
    <vt:lpwstr/>
  </property>
  <property fmtid="{D5CDD505-2E9C-101B-9397-08002B2CF9AE}" pid="32" name="FSC#COOELAK@1.1001:ApproverSurName">
    <vt:lpwstr/>
  </property>
  <property fmtid="{D5CDD505-2E9C-101B-9397-08002B2CF9AE}" pid="33" name="FSC#COOELAK@1.1001:ApproverTitle">
    <vt:lpwstr/>
  </property>
  <property fmtid="{D5CDD505-2E9C-101B-9397-08002B2CF9AE}" pid="34" name="FSC#COOELAK@1.1001:ExternalDate">
    <vt:lpwstr/>
  </property>
  <property fmtid="{D5CDD505-2E9C-101B-9397-08002B2CF9AE}" pid="35" name="FSC#COOELAK@1.1001:SettlementApprovedAt">
    <vt:lpwstr/>
  </property>
  <property fmtid="{D5CDD505-2E9C-101B-9397-08002B2CF9AE}" pid="36" name="FSC#COOELAK@1.1001:BaseNumber">
    <vt:lpwstr>054</vt:lpwstr>
  </property>
  <property fmtid="{D5CDD505-2E9C-101B-9397-08002B2CF9AE}" pid="37" name="FSC#COOELAK@1.1001:CurrentUserRolePos">
    <vt:lpwstr>Mitarbeiter/-in PUBLICA</vt:lpwstr>
  </property>
  <property fmtid="{D5CDD505-2E9C-101B-9397-08002B2CF9AE}" pid="38" name="FSC#COOELAK@1.1001:CurrentUserEmail">
    <vt:lpwstr>priska.flach@publica.ch</vt:lpwstr>
  </property>
  <property fmtid="{D5CDD505-2E9C-101B-9397-08002B2CF9AE}" pid="39" name="FSC#ELAKGOV@1.1001:PersonalSubjGender">
    <vt:lpwstr/>
  </property>
  <property fmtid="{D5CDD505-2E9C-101B-9397-08002B2CF9AE}" pid="40" name="FSC#ELAKGOV@1.1001:PersonalSubjFirstName">
    <vt:lpwstr/>
  </property>
  <property fmtid="{D5CDD505-2E9C-101B-9397-08002B2CF9AE}" pid="41" name="FSC#ELAKGOV@1.1001:PersonalSubjSurName">
    <vt:lpwstr/>
  </property>
  <property fmtid="{D5CDD505-2E9C-101B-9397-08002B2CF9AE}" pid="42" name="FSC#ELAKGOV@1.1001:PersonalSubjSalutation">
    <vt:lpwstr/>
  </property>
  <property fmtid="{D5CDD505-2E9C-101B-9397-08002B2CF9AE}" pid="43" name="FSC#ELAKGOV@1.1001:PersonalSubjAddress">
    <vt:lpwstr/>
  </property>
  <property fmtid="{D5CDD505-2E9C-101B-9397-08002B2CF9AE}" pid="44" name="FSC#ATSTATECFG@1.1001:Office">
    <vt:lpwstr/>
  </property>
  <property fmtid="{D5CDD505-2E9C-101B-9397-08002B2CF9AE}" pid="45" name="FSC#ATSTATECFG@1.1001:Agent">
    <vt:lpwstr/>
  </property>
  <property fmtid="{D5CDD505-2E9C-101B-9397-08002B2CF9AE}" pid="46" name="FSC#ATSTATECFG@1.1001:AgentPhone">
    <vt:lpwstr/>
  </property>
  <property fmtid="{D5CDD505-2E9C-101B-9397-08002B2CF9AE}" pid="47" name="FSC#ATSTATECFG@1.1001:DepartmentFax">
    <vt:lpwstr/>
  </property>
  <property fmtid="{D5CDD505-2E9C-101B-9397-08002B2CF9AE}" pid="48" name="FSC#ATSTATECFG@1.1001:DepartmentEmail">
    <vt:lpwstr/>
  </property>
  <property fmtid="{D5CDD505-2E9C-101B-9397-08002B2CF9AE}" pid="49" name="FSC#ATSTATECFG@1.1001:SubfileDate">
    <vt:lpwstr/>
  </property>
  <property fmtid="{D5CDD505-2E9C-101B-9397-08002B2CF9AE}" pid="50" name="FSC#ATSTATECFG@1.1001:SubfileSubject">
    <vt:lpwstr/>
  </property>
  <property fmtid="{D5CDD505-2E9C-101B-9397-08002B2CF9AE}" pid="51" name="FSC#ATSTATECFG@1.1001:DepartmentZipCode">
    <vt:lpwstr/>
  </property>
  <property fmtid="{D5CDD505-2E9C-101B-9397-08002B2CF9AE}" pid="52" name="FSC#ATSTATECFG@1.1001:DepartmentCountry">
    <vt:lpwstr/>
  </property>
  <property fmtid="{D5CDD505-2E9C-101B-9397-08002B2CF9AE}" pid="53" name="FSC#ATSTATECFG@1.1001:DepartmentCity">
    <vt:lpwstr/>
  </property>
  <property fmtid="{D5CDD505-2E9C-101B-9397-08002B2CF9AE}" pid="54" name="FSC#ATSTATECFG@1.1001:DepartmentStreet">
    <vt:lpwstr/>
  </property>
  <property fmtid="{D5CDD505-2E9C-101B-9397-08002B2CF9AE}" pid="55" name="FSC#CCAPRECONFIGG@15.1001:DepartmentON">
    <vt:lpwstr/>
  </property>
  <property fmtid="{D5CDD505-2E9C-101B-9397-08002B2CF9AE}" pid="56" name="FSC#CCAPRECONFIGG@15.1001:DepartmentWebsite">
    <vt:lpwstr/>
  </property>
  <property fmtid="{D5CDD505-2E9C-101B-9397-08002B2CF9AE}" pid="57" name="FSC#ATSTATECFG@1.1001:DepartmentDVR">
    <vt:lpwstr/>
  </property>
  <property fmtid="{D5CDD505-2E9C-101B-9397-08002B2CF9AE}" pid="58" name="FSC#ATSTATECFG@1.1001:DepartmentUID">
    <vt:lpwstr/>
  </property>
  <property fmtid="{D5CDD505-2E9C-101B-9397-08002B2CF9AE}" pid="59" name="FSC#ATSTATECFG@1.1001:SubfileReference">
    <vt:lpwstr/>
  </property>
  <property fmtid="{D5CDD505-2E9C-101B-9397-08002B2CF9AE}" pid="60" name="FSC#ATSTATECFG@1.1001:Clause">
    <vt:lpwstr/>
  </property>
  <property fmtid="{D5CDD505-2E9C-101B-9397-08002B2CF9AE}" pid="61" name="FSC#ATSTATECFG@1.1001:ApprovedSignature">
    <vt:lpwstr/>
  </property>
  <property fmtid="{D5CDD505-2E9C-101B-9397-08002B2CF9AE}" pid="62" name="FSC#ATSTATECFG@1.1001:BankAccount">
    <vt:lpwstr/>
  </property>
  <property fmtid="{D5CDD505-2E9C-101B-9397-08002B2CF9AE}" pid="63" name="FSC#ATSTATECFG@1.1001:BankAccountOwner">
    <vt:lpwstr/>
  </property>
  <property fmtid="{D5CDD505-2E9C-101B-9397-08002B2CF9AE}" pid="64" name="FSC#ATSTATECFG@1.1001:BankInstitute">
    <vt:lpwstr/>
  </property>
  <property fmtid="{D5CDD505-2E9C-101B-9397-08002B2CF9AE}" pid="65" name="FSC#ATSTATECFG@1.1001:BankAccountID">
    <vt:lpwstr/>
  </property>
  <property fmtid="{D5CDD505-2E9C-101B-9397-08002B2CF9AE}" pid="66" name="FSC#ATSTATECFG@1.1001:BankAccountIBAN">
    <vt:lpwstr/>
  </property>
  <property fmtid="{D5CDD505-2E9C-101B-9397-08002B2CF9AE}" pid="67" name="FSC#ATSTATECFG@1.1001:BankAccountBIC">
    <vt:lpwstr/>
  </property>
  <property fmtid="{D5CDD505-2E9C-101B-9397-08002B2CF9AE}" pid="68" name="FSC#ATSTATECFG@1.1001:BankName">
    <vt:lpwstr/>
  </property>
  <property fmtid="{D5CDD505-2E9C-101B-9397-08002B2CF9AE}" pid="69" name="FSC#COOELAK@1.1001:ObjectAddressees">
    <vt:lpwstr/>
  </property>
  <property fmtid="{D5CDD505-2E9C-101B-9397-08002B2CF9AE}" pid="70" name="FSC#COOELAK@1.1001:replyreference">
    <vt:lpwstr/>
  </property>
  <property fmtid="{D5CDD505-2E9C-101B-9397-08002B2CF9AE}" pid="71" name="FSC#COOELAK@1.1001:OfficeHours">
    <vt:lpwstr/>
  </property>
  <property fmtid="{D5CDD505-2E9C-101B-9397-08002B2CF9AE}" pid="72" name="FSC#COOELAK@1.1001:FileRefOULong">
    <vt:lpwstr>Direktion</vt:lpwstr>
  </property>
  <property fmtid="{D5CDD505-2E9C-101B-9397-08002B2CF9AE}" pid="73" name="FSC#CHPRECONFIG@1.1001:SecondSignee">
    <vt:lpwstr/>
  </property>
  <property fmtid="{D5CDD505-2E9C-101B-9397-08002B2CF9AE}" pid="74" name="FSC#CHPRECONFIG@1.1001:SecondSigneePhone">
    <vt:lpwstr/>
  </property>
  <property fmtid="{D5CDD505-2E9C-101B-9397-08002B2CF9AE}" pid="75" name="FSC#CHPRECONFIG@1.1001:SecondSigneeMail">
    <vt:lpwstr/>
  </property>
  <property fmtid="{D5CDD505-2E9C-101B-9397-08002B2CF9AE}" pid="76" name="FSC#CHPRECONFIG@1.1001:SecondSigneeFax">
    <vt:lpwstr/>
  </property>
  <property fmtid="{D5CDD505-2E9C-101B-9397-08002B2CF9AE}" pid="77" name="FSC#CHPRECONFIG@1.1001:SecondSigneeAddress">
    <vt:lpwstr/>
  </property>
  <property fmtid="{D5CDD505-2E9C-101B-9397-08002B2CF9AE}" pid="78" name="FSC#COOSYSTEM@1.1:Container">
    <vt:lpwstr>COO.2022.100.4.7622905</vt:lpwstr>
  </property>
  <property fmtid="{D5CDD505-2E9C-101B-9397-08002B2CF9AE}" pid="79" name="FSC#FSCFOLIO@1.1001:docpropproject">
    <vt:lpwstr/>
  </property>
</Properties>
</file>